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4" r:id="rId3"/>
  </p:sldMasterIdLst>
  <p:notesMasterIdLst>
    <p:notesMasterId r:id="rId23"/>
  </p:notesMasterIdLst>
  <p:sldIdLst>
    <p:sldId id="256" r:id="rId4"/>
    <p:sldId id="257" r:id="rId5"/>
    <p:sldId id="258" r:id="rId6"/>
    <p:sldId id="266" r:id="rId7"/>
    <p:sldId id="267" r:id="rId8"/>
    <p:sldId id="268" r:id="rId9"/>
    <p:sldId id="269" r:id="rId10"/>
    <p:sldId id="302" r:id="rId11"/>
    <p:sldId id="270" r:id="rId12"/>
    <p:sldId id="271" r:id="rId13"/>
    <p:sldId id="261" r:id="rId14"/>
    <p:sldId id="262" r:id="rId15"/>
    <p:sldId id="272" r:id="rId16"/>
    <p:sldId id="274" r:id="rId17"/>
    <p:sldId id="275" r:id="rId18"/>
    <p:sldId id="276" r:id="rId19"/>
    <p:sldId id="265" r:id="rId20"/>
    <p:sldId id="277" r:id="rId21"/>
    <p:sldId id="278" r:id="rId22"/>
    <p:sldId id="263" r:id="rId24"/>
    <p:sldId id="279" r:id="rId25"/>
    <p:sldId id="259" r:id="rId26"/>
    <p:sldId id="342" r:id="rId27"/>
    <p:sldId id="343" r:id="rId28"/>
    <p:sldId id="260" r:id="rId29"/>
    <p:sldId id="264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73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792" y="66"/>
      </p:cViewPr>
      <p:guideLst>
        <p:guide orient="horz" pos="2880"/>
        <p:guide pos="214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notesMaster" Target="notesMasters/notesMaster1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56CD3A-3C32-41A2-992C-B954F5B3856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DBA22-86C7-450F-BBFA-FB239627B55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7BB9C4-8BFC-4163-AD17-703993B80F0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7BB9C4-8BFC-4163-AD17-703993B80F0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27BB9C4-8BFC-4163-AD17-703993B80F0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187" y="619510"/>
            <a:ext cx="1054162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8155" y="2165191"/>
            <a:ext cx="10355689" cy="1719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25187" y="619510"/>
            <a:ext cx="10541624" cy="452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8155" y="2165191"/>
            <a:ext cx="10355689" cy="17195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59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6.png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20.png"/><Relationship Id="rId12" Type="http://schemas.openxmlformats.org/officeDocument/2006/relationships/image" Target="../media/image19.png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0.png"/><Relationship Id="rId11" Type="http://schemas.openxmlformats.org/officeDocument/2006/relationships/image" Target="../media/image29.png"/><Relationship Id="rId10" Type="http://schemas.openxmlformats.org/officeDocument/2006/relationships/image" Target="../media/image28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6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0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3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65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1.png"/><Relationship Id="rId3" Type="http://schemas.openxmlformats.org/officeDocument/2006/relationships/image" Target="../media/image70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2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3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3" Type="http://schemas.openxmlformats.org/officeDocument/2006/relationships/image" Target="../media/image75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0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2.png"/><Relationship Id="rId3" Type="http://schemas.openxmlformats.org/officeDocument/2006/relationships/image" Target="../media/image81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3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838955"/>
            <a:ext cx="12192000" cy="3019425"/>
          </a:xfrm>
          <a:custGeom>
            <a:avLst/>
            <a:gdLst/>
            <a:ahLst/>
            <a:cxnLst/>
            <a:rect l="l" t="t" r="r" b="b"/>
            <a:pathLst>
              <a:path w="12192000" h="3019425">
                <a:moveTo>
                  <a:pt x="0" y="3019044"/>
                </a:moveTo>
                <a:lnTo>
                  <a:pt x="12192000" y="3019044"/>
                </a:lnTo>
                <a:lnTo>
                  <a:pt x="12192000" y="0"/>
                </a:lnTo>
                <a:lnTo>
                  <a:pt x="0" y="0"/>
                </a:lnTo>
                <a:lnTo>
                  <a:pt x="0" y="3019044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818888" y="4861559"/>
            <a:ext cx="2551175" cy="1996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953255" y="123444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0" y="123444"/>
            <a:ext cx="3703320" cy="96520"/>
          </a:xfrm>
          <a:custGeom>
            <a:avLst/>
            <a:gdLst/>
            <a:ahLst/>
            <a:cxnLst/>
            <a:rect l="l" t="t" r="r" b="b"/>
            <a:pathLst>
              <a:path w="3703320" h="96520">
                <a:moveTo>
                  <a:pt x="0" y="96011"/>
                </a:moveTo>
                <a:lnTo>
                  <a:pt x="3703320" y="96011"/>
                </a:lnTo>
                <a:lnTo>
                  <a:pt x="3703320" y="0"/>
                </a:lnTo>
                <a:lnTo>
                  <a:pt x="0" y="0"/>
                </a:lnTo>
                <a:lnTo>
                  <a:pt x="0" y="96011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84107" y="123444"/>
            <a:ext cx="3703320" cy="99060"/>
          </a:xfrm>
          <a:custGeom>
            <a:avLst/>
            <a:gdLst/>
            <a:ahLst/>
            <a:cxnLst/>
            <a:rect l="l" t="t" r="r" b="b"/>
            <a:pathLst>
              <a:path w="3703320" h="99060">
                <a:moveTo>
                  <a:pt x="0" y="0"/>
                </a:moveTo>
                <a:lnTo>
                  <a:pt x="3703320" y="0"/>
                </a:lnTo>
                <a:lnTo>
                  <a:pt x="3703320" y="99059"/>
                </a:lnTo>
                <a:lnTo>
                  <a:pt x="0" y="99059"/>
                </a:lnTo>
                <a:lnTo>
                  <a:pt x="0" y="0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74110" y="2558415"/>
            <a:ext cx="480949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altLang="zh-CN" spc="-5" dirty="0">
                <a:solidFill>
                  <a:srgbClr val="743481"/>
                </a:solidFill>
              </a:rPr>
              <a:t>      </a:t>
            </a:r>
            <a:r>
              <a:rPr lang="zh-CN" spc="-5" dirty="0">
                <a:solidFill>
                  <a:srgbClr val="743481"/>
                </a:solidFill>
              </a:rPr>
              <a:t>计算动力学大作业汇报</a:t>
            </a:r>
            <a:endParaRPr lang="zh-CN" spc="-5" dirty="0">
              <a:solidFill>
                <a:srgbClr val="743481"/>
              </a:solidFill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510709" y="3233803"/>
            <a:ext cx="5167630" cy="1186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3675" algn="ctr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</a:rPr>
              <a:t>报告人：</a:t>
            </a:r>
            <a:r>
              <a:rPr lang="zh-CN" sz="2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</a:rPr>
              <a:t>蒋东东 李标 </a:t>
            </a:r>
            <a:r>
              <a:rPr lang="zh-CN" sz="2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王一铮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4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2" y="386078"/>
            <a:ext cx="284911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参数优化方法</a:t>
            </a:r>
            <a:endParaRPr spc="-5" dirty="0"/>
          </a:p>
        </p:txBody>
      </p:sp>
      <p:sp>
        <p:nvSpPr>
          <p:cNvPr id="6" name="文本框 5"/>
          <p:cNvSpPr txBox="1"/>
          <p:nvPr/>
        </p:nvSpPr>
        <p:spPr>
          <a:xfrm>
            <a:off x="152400" y="131318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与结构动特性协同的自适应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2000" y="2182890"/>
            <a:ext cx="108234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方法背景：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在各种结构动力学的求解过程中，对于稍长的时间历程，相位误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差累积将导致响应严重失真，相位精度对振动主动控制尤为重要。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62000" y="3429000"/>
            <a:ext cx="1028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基本原理：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该自适应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方法的算法参数可基于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数值弥散和数值耗散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	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最小化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的条件用解析的方法求得。该方法令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γ=1/2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，这保证对无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      	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阻尼系统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方法的谱半径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ρ=1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，意味着该格式不存在累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     	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积的数值耗散且具有二阶精度。算法的另一参数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β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将根据振动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   	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相位误差为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0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的条件由解析方法来确定。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2" y="386078"/>
            <a:ext cx="338251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参数优化方法</a:t>
            </a:r>
            <a:endParaRPr spc="-5" dirty="0"/>
          </a:p>
        </p:txBody>
      </p:sp>
      <p:sp>
        <p:nvSpPr>
          <p:cNvPr id="6" name="文本框 5"/>
          <p:cNvSpPr txBox="1"/>
          <p:nvPr/>
        </p:nvSpPr>
        <p:spPr>
          <a:xfrm>
            <a:off x="152400" y="1313188"/>
            <a:ext cx="8496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与结构动特性协同的自适应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确定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β)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ele attr="{809FD9E0-3F65-4F67-81D3-02DA8C797B84}"/>
                  </a:ext>
                </a:extLst>
              </p:cNvPr>
              <p:cNvSpPr/>
              <p:nvPr/>
            </p:nvSpPr>
            <p:spPr>
              <a:xfrm>
                <a:off x="152400" y="2870001"/>
                <a:ext cx="4862421" cy="1117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eqArrPr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1−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𝛾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𝛾</m:t>
                                  </m:r>
                                  <m:sSub>
                                    <m:sSub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&amp;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h</m:t>
                                      </m:r>
                                    </m:e>
                                    <m:sup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1−2</m:t>
                                      </m:r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𝛽</m:t>
                                      </m:r>
                                    </m:e>
                                  </m:d>
                                  <m:sSub>
                                    <m:sSub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+2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𝛽</m:t>
                                  </m:r>
                                  <m:sSub>
                                    <m:sSub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𝑘</m:t>
                                      </m:r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2870001"/>
                <a:ext cx="4862421" cy="111799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567673" y="1914378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4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对线性单自由度阻尼系统进行分析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>
                <a:extLst>
                  <a:ext uri="{FF2B5EF4-FFF2-40B4-BE49-F238E27FC236}">
                    <ele attr="{9F439F77-4CE2-4127-B66D-07CC301F1088}"/>
                  </a:ext>
                </a:extLst>
              </p:cNvPr>
              <p:cNvSpPr txBox="1"/>
              <p:nvPr/>
            </p:nvSpPr>
            <p:spPr>
              <a:xfrm>
                <a:off x="1174220" y="2401166"/>
                <a:ext cx="22098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+2</m:t>
                      </m:r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𝜉𝜔</m:t>
                      </m:r>
                      <m:acc>
                        <m:accPr>
                          <m:chr m:val="̇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acc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e>
                      </m:acc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4220" y="2401166"/>
                <a:ext cx="2209800" cy="276999"/>
              </a:xfrm>
              <a:prstGeom prst="rect">
                <a:avLst/>
              </a:prstGeom>
              <a:blipFill rotWithShape="1">
                <a:blip r:embed="rId4"/>
                <a:stretch>
                  <a:fillRect t="-444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8" name="箭头: 右 17"/>
          <p:cNvSpPr/>
          <p:nvPr/>
        </p:nvSpPr>
        <p:spPr>
          <a:xfrm>
            <a:off x="4636996" y="2983700"/>
            <a:ext cx="755650" cy="304800"/>
          </a:xfrm>
          <a:prstGeom prst="rightArrow">
            <a:avLst>
              <a:gd name="adj1" fmla="val 50000"/>
              <a:gd name="adj2" fmla="val 5428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ele attr="{663F08B4-B887-4969-B664-CBDE6C374E09}"/>
                  </a:ext>
                </a:extLst>
              </p:cNvPr>
              <p:cNvSpPr/>
              <p:nvPr/>
            </p:nvSpPr>
            <p:spPr>
              <a:xfrm>
                <a:off x="5378982" y="2165866"/>
                <a:ext cx="6858000" cy="19404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𝐽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𝜒</m:t>
                                    </m:r>
                                    <m:d>
                                      <m:dPr>
                                        <m:ctrlP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1−2</m:t>
                                        </m:r>
                                        <m: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𝛽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𝜅</m:t>
                                </m:r>
                              </m:e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−(</m:t>
                                </m:r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𝜒</m:t>
                                </m:r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+2</m:t>
                                </m:r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𝜅</m:t>
                                </m:r>
                                <m:f>
                                  <m:fPr>
                                    <m:type m:val="lin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)</m:t>
                                    </m:r>
                                  </m:num>
                                  <m:den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h</m:t>
                                    </m:r>
                                  </m:den>
                                </m:f>
                              </m:e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𝜒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h</m:t>
                                        </m:r>
                                      </m:e>
                                      <m:sup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𝐻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1−</m:t>
                                        </m:r>
                                        <m: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𝜅</m:t>
                                        </m:r>
                                      </m:num>
                                      <m:den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𝜒</m:t>
                                        </m:r>
                                        <m:d>
                                          <m:dPr>
                                            <m:ctrlP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zh-CN" altLang="en-US" sz="18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1−2</m:t>
                                            </m:r>
                                            <m: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4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1−</m:t>
                                </m:r>
                                <m:f>
                                  <m:fPr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𝜒</m:t>
                                    </m:r>
                                  </m:num>
                                  <m:den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𝑘</m:t>
                                </m:r>
                              </m:e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f>
                                  <m:fPr>
                                    <m:type m:val="lin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fPr>
                                  <m:num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𝜒</m:t>
                                    </m:r>
                                  </m:num>
                                  <m:den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den>
                                </m:f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h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2</m:t>
                                    </m:r>
                                  </m:sup>
                                </m:sSup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kumimoji="0" lang="zh-CN" altLang="en-US" sz="18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fPr>
                                      <m:num>
                                        <m:d>
                                          <m:dPr>
                                            <m:ctrlP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zh-CN" altLang="en-US" sz="18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1−</m:t>
                                            </m:r>
                                            <m: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𝛽𝜒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zh-CN" altLang="en-US" sz="1800" b="0" i="0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1−2</m:t>
                                            </m:r>
                                            <m:r>
                                              <a:rPr kumimoji="0" lang="zh-CN" altLang="en-US" sz="18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prstClr val="black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𝛽</m:t>
                                            </m:r>
                                          </m:e>
                                        </m:d>
                                      </m:num>
                                      <m:den>
                                        <m:r>
                                          <a:rPr kumimoji="0" lang="zh-CN" altLang="en-US" sz="1800" b="0" i="0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prstClr val="black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</m:t>
                                    </m:r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𝛽𝜅</m:t>
                                    </m:r>
                                  </m:e>
                                </m:d>
                              </m:e>
                              <m:e>
                                <m:d>
                                  <m:dPr>
                                    <m:begChr m:val=""/>
                                    <m:ctrlP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h</m:t>
                                    </m:r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(1−</m:t>
                                    </m:r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𝛽𝜒</m:t>
                                    </m:r>
                                    <m:r>
                                      <a:rPr kumimoji="0" lang="zh-CN" altLang="en-US" sz="1800" b="0" i="0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−2</m:t>
                                    </m:r>
                                    <m:r>
                                      <a:rPr kumimoji="0" lang="zh-CN" altLang="en-US" sz="18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prstClr val="black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𝛽𝜅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kumimoji="0" lang="zh-CN" altLang="en-US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1−</m:t>
                                </m:r>
                                <m:r>
                                  <a:rPr kumimoji="0" lang="zh-CN" altLang="en-US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𝛽𝜒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8982" y="2165866"/>
                <a:ext cx="6858000" cy="1940468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矩形 19">
                <a:extLst>
                  <a:ext uri="{FF2B5EF4-FFF2-40B4-BE49-F238E27FC236}">
                    <ele attr="{33C10920-B0EA-4B36-937A-D5EC36145E91}"/>
                  </a:ext>
                </a:extLst>
              </p:cNvPr>
              <p:cNvSpPr/>
              <p:nvPr/>
            </p:nvSpPr>
            <p:spPr>
              <a:xfrm>
                <a:off x="6324600" y="4220936"/>
                <a:ext cx="2676887" cy="7628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𝜒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kumimoji="0" lang="zh-CN" altLang="en-US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𝜔</m:t>
                                          </m:r>
                                          <m:r>
                                            <a:rPr kumimoji="0" lang="zh-CN" altLang="en-US" sz="18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h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zh-CN" altLang="en-US" sz="180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𝜉</m:t>
                                  </m:r>
                                </m:num>
                                <m:den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den>
                              </m:f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600" y="4220936"/>
                <a:ext cx="2676887" cy="762838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ele attr="{75489176-5010-4B99-B33B-996C664FA24F}"/>
                  </a:ext>
                </a:extLst>
              </p:cNvPr>
              <p:cNvSpPr/>
              <p:nvPr/>
            </p:nvSpPr>
            <p:spPr>
              <a:xfrm>
                <a:off x="9405839" y="4316395"/>
                <a:ext cx="969111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𝜅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𝜉𝜒</m:t>
                          </m:r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5839" y="4316395"/>
                <a:ext cx="969111" cy="618246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矩形 22">
                <a:extLst>
                  <a:ext uri="{FF2B5EF4-FFF2-40B4-BE49-F238E27FC236}">
                    <ele attr="{78A477EF-B77E-4D1E-B6AD-0CED3FD30DC5}"/>
                  </a:ext>
                </a:extLst>
              </p:cNvPr>
              <p:cNvSpPr/>
              <p:nvPr/>
            </p:nvSpPr>
            <p:spPr>
              <a:xfrm>
                <a:off x="448417" y="4095437"/>
                <a:ext cx="2603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𝐽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的一个本征值恒为</a:t>
                </a:r>
                <a:r>
                  <a:rPr kumimoji="0" lang="en-US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+mn-cs"/>
                  </a:rPr>
                  <a:t>0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17" y="4095437"/>
                <a:ext cx="2603598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937" t="-13846" r="-2108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4" name="矩形 23"/>
          <p:cNvSpPr/>
          <p:nvPr/>
        </p:nvSpPr>
        <p:spPr>
          <a:xfrm>
            <a:off x="400811" y="4608154"/>
            <a:ext cx="57150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谱半径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+mn-cs"/>
              </a:rPr>
              <a:t>ρ=1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，因此要求两个非零本征值为共轭复数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ele attr="{D8953D8C-DB9B-4535-8B60-41EA7EF360D7}"/>
                  </a:ext>
                </a:extLst>
              </p:cNvPr>
              <p:cNvSpPr/>
              <p:nvPr/>
            </p:nvSpPr>
            <p:spPr>
              <a:xfrm>
                <a:off x="676400" y="5083742"/>
                <a:ext cx="4270785" cy="50860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𝜆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1,2</m:t>
                              </m:r>
                            </m:sub>
                          </m:s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𝑎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±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𝑖𝑏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𝑐𝑜𝑠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±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𝑖𝑠𝑖𝑛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00" y="5083742"/>
                <a:ext cx="4270785" cy="508601"/>
              </a:xfrm>
              <a:prstGeom prst="rect">
                <a:avLst/>
              </a:prstGeom>
              <a:blipFill rotWithShape="1">
                <a:blip r:embed="rId9"/>
                <a:stretch>
                  <a:fillRect t="-179518" r="-21113" b="-2614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矩形 26">
                <a:extLst>
                  <a:ext uri="{FF2B5EF4-FFF2-40B4-BE49-F238E27FC236}">
                    <ele attr="{2D5C5D16-CB1D-4C94-AE95-FC8D772EC33A}"/>
                  </a:ext>
                </a:extLst>
              </p:cNvPr>
              <p:cNvSpPr/>
              <p:nvPr/>
            </p:nvSpPr>
            <p:spPr>
              <a:xfrm>
                <a:off x="5486400" y="5144702"/>
                <a:ext cx="563641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为正实数，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𝜑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为线性单频振动响应数值解的相位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0" y="5144702"/>
                <a:ext cx="5636415" cy="400110"/>
              </a:xfrm>
              <a:prstGeom prst="rect">
                <a:avLst/>
              </a:prstGeom>
              <a:blipFill rotWithShape="1">
                <a:blip r:embed="rId10"/>
                <a:stretch>
                  <a:fillRect t="-13636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矩形 27">
                <a:extLst>
                  <a:ext uri="{FF2B5EF4-FFF2-40B4-BE49-F238E27FC236}">
                    <ele attr="{44633FFB-15AF-4CDE-8906-2B2BE7076E5F}"/>
                  </a:ext>
                </a:extLst>
              </p:cNvPr>
              <p:cNvSpPr/>
              <p:nvPr/>
            </p:nvSpPr>
            <p:spPr>
              <a:xfrm>
                <a:off x="1413028" y="6002099"/>
                <a:ext cx="19900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arcta</m:t>
                          </m:r>
                          <m:func>
                            <m:func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fName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</m:e>
                          </m:func>
                          <m:f>
                            <m:fPr>
                              <m:type m:val="lin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28" y="6002099"/>
                <a:ext cx="1990032" cy="369332"/>
              </a:xfrm>
              <a:prstGeom prst="rect">
                <a:avLst/>
              </a:prstGeom>
              <a:blipFill rotWithShape="1">
                <a:blip r:embed="rId11"/>
                <a:stretch>
                  <a:fillRect t="-121667" r="-25153" b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矩形 28">
                <a:extLst>
                  <a:ext uri="{FF2B5EF4-FFF2-40B4-BE49-F238E27FC236}">
                    <ele attr="{4AAA3D86-942D-4D8F-AF2C-6253FCA02308}"/>
                  </a:ext>
                </a:extLst>
              </p:cNvPr>
              <p:cNvSpPr/>
              <p:nvPr/>
            </p:nvSpPr>
            <p:spPr>
              <a:xfrm>
                <a:off x="3476739" y="5720012"/>
                <a:ext cx="4208075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𝑎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=1−</m:t>
                      </m:r>
                      <m:d>
                        <m:d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𝜒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𝜅</m:t>
                          </m:r>
                        </m:e>
                      </m:d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 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𝑏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𝜒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−(</m:t>
                          </m:r>
                          <m:f>
                            <m:f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den>
                          </m:f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𝜒</m:t>
                          </m:r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+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𝜅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9" name="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6739" y="5720012"/>
                <a:ext cx="4208075" cy="910699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矩形 29">
                <a:extLst>
                  <a:ext uri="{FF2B5EF4-FFF2-40B4-BE49-F238E27FC236}">
                    <ele attr="{41B00ECB-EEE8-42AA-8F07-5D5686CE2A94}"/>
                  </a:ext>
                </a:extLst>
              </p:cNvPr>
              <p:cNvSpPr/>
              <p:nvPr/>
            </p:nvSpPr>
            <p:spPr>
              <a:xfrm>
                <a:off x="8016053" y="5731140"/>
                <a:ext cx="3775136" cy="527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𝜌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max</m:t>
                              </m:r>
                            </m:e>
                            <m:lim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</m:lim>
                          </m:limLow>
                        </m:fName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  <m:sup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rad>
                            <m:radPr>
                              <m:degHide m:val="on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1−2</m:t>
                              </m:r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𝜅</m:t>
                              </m:r>
                            </m:e>
                          </m:rad>
                        </m:e>
                      </m:func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30" name="矩形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6053" y="5731140"/>
                <a:ext cx="3775136" cy="527260"/>
              </a:xfrm>
              <a:prstGeom prst="rect">
                <a:avLst/>
              </a:prstGeom>
              <a:blipFill rotWithShape="1">
                <a:blip r:embed="rId13"/>
                <a:stretch>
                  <a:fillRect b="-11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1" name="矩形 30"/>
          <p:cNvSpPr/>
          <p:nvPr/>
        </p:nvSpPr>
        <p:spPr>
          <a:xfrm>
            <a:off x="8528482" y="6313168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作为数值弥散的衡量标准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2" y="386078"/>
            <a:ext cx="300151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参数优化方法</a:t>
            </a:r>
            <a:endParaRPr spc="-5" dirty="0"/>
          </a:p>
        </p:txBody>
      </p:sp>
      <p:sp>
        <p:nvSpPr>
          <p:cNvPr id="6" name="文本框 5"/>
          <p:cNvSpPr txBox="1"/>
          <p:nvPr/>
        </p:nvSpPr>
        <p:spPr>
          <a:xfrm>
            <a:off x="152400" y="1313188"/>
            <a:ext cx="84962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与结构动特性协同的自适应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(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确定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β)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01800" y="1981200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单步相位误差的定义为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ele attr="{49803E42-A8E7-4522-BCF9-F45019987498}"/>
                  </a:ext>
                </a:extLst>
              </p:cNvPr>
              <p:cNvSpPr/>
              <p:nvPr/>
            </p:nvSpPr>
            <p:spPr>
              <a:xfrm>
                <a:off x="457200" y="2388376"/>
                <a:ext cx="440511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Δ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𝜑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</m:t>
                          </m:r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sub>
                          </m:sSub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arcta</m:t>
                          </m:r>
                          <m:func>
                            <m:func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n</m:t>
                              </m:r>
                            </m:fName>
                            <m:e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</m:e>
                          </m:func>
                          <m:f>
                            <m:fPr>
                              <m:type m:val="lin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𝑏</m:t>
                              </m:r>
                            </m:num>
                            <m:den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388376"/>
                <a:ext cx="4405117" cy="400110"/>
              </a:xfrm>
              <a:prstGeom prst="rect">
                <a:avLst/>
              </a:prstGeom>
              <a:blipFill rotWithShape="1">
                <a:blip r:embed="rId3"/>
                <a:stretch>
                  <a:fillRect t="-127692" r="-12863" b="-1938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ele attr="{2D11D76A-87BF-4F33-9CFF-5DF3CB3F4986}"/>
                  </a:ext>
                </a:extLst>
              </p:cNvPr>
              <p:cNvSpPr/>
              <p:nvPr/>
            </p:nvSpPr>
            <p:spPr>
              <a:xfrm>
                <a:off x="457200" y="3332116"/>
                <a:ext cx="5294976" cy="4036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𝜔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(1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𝜉</m:t>
                        </m:r>
                      </m:e>
                      <m:sup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0.5</m:t>
                        </m:r>
                      </m:sup>
                    </m:sSup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为考虑阻尼的周期振动频率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332116"/>
                <a:ext cx="5294976" cy="403637"/>
              </a:xfrm>
              <a:prstGeom prst="rect">
                <a:avLst/>
              </a:prstGeom>
              <a:blipFill rotWithShape="1">
                <a:blip r:embed="rId4"/>
                <a:stretch>
                  <a:fillRect t="-13636" r="-115" b="-212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>
                <a:extLst>
                  <a:ext uri="{FF2B5EF4-FFF2-40B4-BE49-F238E27FC236}">
                    <ele attr="{821D9ADC-4D76-44FB-99DB-A9BD260FAFE5}"/>
                  </a:ext>
                </a:extLst>
              </p:cNvPr>
              <p:cNvSpPr/>
              <p:nvPr/>
            </p:nvSpPr>
            <p:spPr>
              <a:xfrm>
                <a:off x="457200" y="2863483"/>
                <a:ext cx="3646126" cy="500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上式</a:t>
                </a: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仿宋" panose="02010609060101010101" pitchFamily="49" charset="-122"/>
                    <a:cs typeface="Times New Roman" panose="02020603050405020304" pitchFamily="18" charset="0"/>
                  </a:rPr>
                  <a:t>成立的条件是</a:t>
                </a:r>
                <a14:m>
                  <m:oMath xmlns:m="http://schemas.openxmlformats.org/officeDocument/2006/math"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0&lt;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h</m:t>
                    </m:r>
                    <m:r>
                      <a:rPr kumimoji="0" lang="en-US" altLang="zh-CN" sz="2000" b="0" i="0" u="none" strike="noStrike" kern="1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仿宋" panose="02010609060101010101" pitchFamily="49" charset="-122"/>
                        <a:cs typeface="Times New Roman" panose="02020603050405020304" pitchFamily="18" charset="0"/>
                      </a:rPr>
                      <m:t>&lt;</m:t>
                    </m:r>
                    <m:f>
                      <m:f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kumimoji="0" lang="en-US" altLang="zh-CN" sz="2000" b="0" i="0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仿宋" panose="02010609060101010101" pitchFamily="49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2863483"/>
                <a:ext cx="3646126" cy="500650"/>
              </a:xfrm>
              <a:prstGeom prst="rect">
                <a:avLst/>
              </a:prstGeom>
              <a:blipFill rotWithShape="1">
                <a:blip r:embed="rId5"/>
                <a:stretch>
                  <a:fillRect l="-1672" t="-4878" b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5" name="矩形 14"/>
          <p:cNvSpPr/>
          <p:nvPr/>
        </p:nvSpPr>
        <p:spPr>
          <a:xfrm>
            <a:off x="457200" y="3846240"/>
            <a:ext cx="41617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为了寻找直接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分方法的最佳参数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β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7200" y="4271743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仿宋" panose="02010609060101010101" pitchFamily="49" charset="-122"/>
                <a:cs typeface="Times New Roman" panose="02020603050405020304" pitchFamily="18" charset="0"/>
              </a:rPr>
              <a:t>可以求解下面最优化问题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ele attr="{F1AE96A3-543A-4CED-A133-F9FEA938DFAC}"/>
                  </a:ext>
                </a:extLst>
              </p:cNvPr>
              <p:cNvSpPr/>
              <p:nvPr/>
            </p:nvSpPr>
            <p:spPr>
              <a:xfrm>
                <a:off x="1288902" y="4665329"/>
                <a:ext cx="1791965" cy="5341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min</m:t>
                              </m:r>
                            </m:e>
                            <m:lim>
                              <m:d>
                                <m:dPr>
                                  <m:begChr m:val=""/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</m:e>
                              </m:d>
                            </m:lim>
                          </m:limLow>
                        </m:fName>
                        <m:e>
                          <m:d>
                            <m:dPr>
                              <m:begChr m:val="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Δ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𝜑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02" y="4665329"/>
                <a:ext cx="1791965" cy="534185"/>
              </a:xfrm>
              <a:prstGeom prst="rect">
                <a:avLst/>
              </a:prstGeom>
              <a:blipFill rotWithShape="1">
                <a:blip r:embed="rId6"/>
                <a:stretch>
                  <a:fillRect t="-93182" r="-32993" b="-118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>
                <a:extLst>
                  <a:ext uri="{FF2B5EF4-FFF2-40B4-BE49-F238E27FC236}">
                    <ele attr="{90BA9479-81DA-444E-99A6-910940C6A360}"/>
                  </a:ext>
                </a:extLst>
              </p:cNvPr>
              <p:cNvSpPr/>
              <p:nvPr/>
            </p:nvSpPr>
            <p:spPr>
              <a:xfrm>
                <a:off x="1288902" y="5213580"/>
                <a:ext cx="207710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𝑠</m:t>
                      </m:r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𝑡</m:t>
                      </m:r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.</m:t>
                      </m:r>
                      <m:r>
                        <a:rPr kumimoji="0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𝜌</m:t>
                      </m:r>
                      <m:d>
                        <m:d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≤1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8902" y="5213580"/>
                <a:ext cx="2077107" cy="400110"/>
              </a:xfrm>
              <a:prstGeom prst="rect">
                <a:avLst/>
              </a:prstGeom>
              <a:blipFill rotWithShape="1">
                <a:blip r:embed="rId7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ele attr="{BC34506A-5D45-469B-A455-73806C0DCF35}"/>
                  </a:ext>
                </a:extLst>
              </p:cNvPr>
              <p:cNvSpPr/>
              <p:nvPr/>
            </p:nvSpPr>
            <p:spPr>
              <a:xfrm>
                <a:off x="1987886" y="5727712"/>
                <a:ext cx="10508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zh-CN" altLang="en-US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Δ</m:t>
                      </m:r>
                      <m:r>
                        <a:rPr kumimoji="0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𝜑</m:t>
                      </m:r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886" y="5727712"/>
                <a:ext cx="1050800" cy="400110"/>
              </a:xfrm>
              <a:prstGeom prst="rect">
                <a:avLst/>
              </a:prstGeom>
              <a:blipFill rotWithShape="1">
                <a:blip r:embed="rId8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0" name="文本框 19"/>
          <p:cNvSpPr txBox="1"/>
          <p:nvPr/>
        </p:nvSpPr>
        <p:spPr>
          <a:xfrm>
            <a:off x="1532797" y="5727712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文本框 20">
                <a:extLst>
                  <a:ext uri="{FF2B5EF4-FFF2-40B4-BE49-F238E27FC236}">
                    <ele attr="{585301B3-B801-4836-9329-0AAAEC9F1FD6}"/>
                  </a:ext>
                </a:extLst>
              </p:cNvPr>
              <p:cNvSpPr txBox="1"/>
              <p:nvPr/>
            </p:nvSpPr>
            <p:spPr>
              <a:xfrm>
                <a:off x="6055854" y="2350532"/>
                <a:ext cx="313977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得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β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的显式表达式，记为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𝛽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sub>
                    </m:sSub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854" y="2350532"/>
                <a:ext cx="3139770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1942" t="-13846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>
                <a:extLst>
                  <a:ext uri="{FF2B5EF4-FFF2-40B4-BE49-F238E27FC236}">
                    <ele attr="{E846DBEF-7DC7-4F05-8AFF-2BA77A788624}"/>
                  </a:ext>
                </a:extLst>
              </p:cNvPr>
              <p:cNvSpPr/>
              <p:nvPr/>
            </p:nvSpPr>
            <p:spPr>
              <a:xfrm>
                <a:off x="6442819" y="2788905"/>
                <a:ext cx="2710999" cy="7289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𝛽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𝜒</m:t>
                              </m:r>
                            </m:e>
                            <m:sub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d>
                            </m:e>
                            <m:sup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</m:t>
                          </m:r>
                        </m:num>
                        <m:den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9" y="2788905"/>
                <a:ext cx="2710999" cy="72891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ele attr="{8D07CC89-3334-431C-A7E6-646128BE4CCC}"/>
                  </a:ext>
                </a:extLst>
              </p:cNvPr>
              <p:cNvSpPr/>
              <p:nvPr/>
            </p:nvSpPr>
            <p:spPr>
              <a:xfrm>
                <a:off x="6442819" y="3659291"/>
                <a:ext cx="4114800" cy="16175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𝜒</m:t>
                          </m:r>
                        </m:e>
                        <m:sub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=(</m:t>
                      </m:r>
                      <m:f>
                        <m:fPr>
                          <m:type m:val="lin"/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num>
                        <m:den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</m:e>
                            <m:sup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1+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𝐵</m:t>
                          </m:r>
                          <m:sSup>
                            <m:sSup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𝑡𝑎𝑛</m:t>
                              </m:r>
                            </m:e>
                            <m:sup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sub>
                              </m:sSub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h</m:t>
                              </m:r>
                            </m:e>
                          </m:d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rad>
                            <m:radPr>
                              <m:degHide m:val="on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𝐵</m:t>
                              </m:r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d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𝐵</m:t>
                                  </m:r>
                                </m:e>
                                <m:sup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rad>
                        </m:e>
                      </m:d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1+</m:t>
                              </m:r>
                              <m:sSup>
                                <m:sSup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𝑡𝑎𝑛</m:t>
                                  </m:r>
                                </m:e>
                                <m:sup>
                                  <m:r>
                                    <a:rPr kumimoji="0" lang="zh-CN" altLang="en-US" sz="20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kumimoji="0" lang="zh-CN" alt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h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9" y="3659291"/>
                <a:ext cx="4114800" cy="1617559"/>
              </a:xfrm>
              <a:prstGeom prst="rect">
                <a:avLst/>
              </a:prstGeom>
              <a:blipFill rotWithShape="1">
                <a:blip r:embed="rId11"/>
                <a:stretch>
                  <a:fillRect r="-5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矩形 24">
                <a:extLst>
                  <a:ext uri="{FF2B5EF4-FFF2-40B4-BE49-F238E27FC236}">
                    <ele attr="{9627D7E5-E86A-4D91-A22F-34394EF09147}"/>
                  </a:ext>
                </a:extLst>
              </p:cNvPr>
              <p:cNvSpPr/>
              <p:nvPr/>
            </p:nvSpPr>
            <p:spPr>
              <a:xfrm>
                <a:off x="6442819" y="5281732"/>
                <a:ext cx="1534394" cy="6767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𝐵</m:t>
                      </m:r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=1+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𝜉</m:t>
                          </m:r>
                        </m:num>
                        <m:den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𝜔</m:t>
                          </m:r>
                          <m: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2819" y="5281732"/>
                <a:ext cx="1534394" cy="676724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2" y="386078"/>
            <a:ext cx="2468117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参数优化方法</a:t>
            </a:r>
            <a:endParaRPr spc="-5" dirty="0"/>
          </a:p>
        </p:txBody>
      </p:sp>
      <p:sp>
        <p:nvSpPr>
          <p:cNvPr id="6" name="文本框 5"/>
          <p:cNvSpPr txBox="1"/>
          <p:nvPr/>
        </p:nvSpPr>
        <p:spPr>
          <a:xfrm>
            <a:off x="152400" y="1313188"/>
            <a:ext cx="7321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与结构动特性协同的自适应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ele attr="{3ADD9FCD-193B-4EC0-B659-0E973D410D22}"/>
                  </a:ext>
                </a:extLst>
              </p:cNvPr>
              <p:cNvSpPr txBox="1"/>
              <p:nvPr/>
            </p:nvSpPr>
            <p:spPr>
              <a:xfrm>
                <a:off x="721858" y="1906085"/>
                <a:ext cx="1060828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对多自由度系统可以利用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较高阶频率代替固有频率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，利用高阶频率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zh-CN" sz="16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对目标频率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zh-CN" altLang="en-US" sz="20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进行优化</a:t>
                </a: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58" y="1906085"/>
                <a:ext cx="10608289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574" t="-13846" b="-23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graphicFrame>
        <p:nvGraphicFramePr>
          <p:cNvPr id="13" name="表格 13"/>
          <p:cNvGraphicFramePr>
            <a:graphicFrameLocks noGrp="1"/>
          </p:cNvGraphicFramePr>
          <p:nvPr/>
        </p:nvGraphicFramePr>
        <p:xfrm>
          <a:off x="1905000" y="2376964"/>
          <a:ext cx="8128000" cy="28919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/>
                <a:gridCol w="4064000"/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说明</a:t>
                      </a:r>
                      <a:endParaRPr lang="zh-CN" sz="1800" kern="100" dirty="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5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Times New Roman" panose="02020603050405020304" pitchFamily="18" charset="0"/>
                          <a:ea typeface="仿宋" panose="02010609060101010101" pitchFamily="49" charset="-122"/>
                          <a:cs typeface="Times New Roman" panose="02020603050405020304" pitchFamily="18" charset="0"/>
                        </a:rPr>
                        <a:t>计算</a:t>
                      </a:r>
                      <a:endParaRPr lang="zh-CN" sz="1800" kern="100">
                        <a:effectLst/>
                        <a:latin typeface="等线" panose="02010600030101010101" charset="-122"/>
                        <a:ea typeface="等线" panose="02010600030101010101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708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106557" r="-100300" b="-604918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106557" r="-300" b="-604918"/>
                      </a:stretch>
                    </a:blipFill>
                  </a:tcPr>
                </a:tc>
              </a:tr>
              <a:tr h="374269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203226" r="-100300" b="-49516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203226" r="-300" b="-495161"/>
                      </a:stretch>
                    </a:blipFill>
                  </a:tcPr>
                </a:tc>
              </a:tr>
              <a:tr h="663448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172477" r="-100300" b="-181651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172477" r="-300" b="-181651"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486885" r="-100300" b="-2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486885" r="-300" b="-224590"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586885" r="-100300" b="-1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586885" r="-300" b="-124590"/>
                      </a:stretch>
                    </a:blip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50" t="-686885" r="-100300" b="-2459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endParaRPr lang="zh-CN"/>
                    </a:p>
                  </a:txBody>
                  <a:tcPr marL="68580" marR="68580" marT="0" marB="0" anchor="ctr">
                    <a:blipFill>
                      <a:blip r:embed="rId4"/>
                      <a:stretch>
                        <a:fillRect l="-100150" t="-686885" r="-300" b="-24590"/>
                      </a:stretch>
                    </a:blipFill>
                  </a:tcPr>
                </a:tc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ele attr="{F1E7D4EA-5FD8-413B-8278-2E77DBE059EC}"/>
                  </a:ext>
                </a:extLst>
              </p:cNvPr>
              <p:cNvSpPr/>
              <p:nvPr/>
            </p:nvSpPr>
            <p:spPr>
              <a:xfrm>
                <a:off x="10210800" y="3657600"/>
                <a:ext cx="1698542" cy="6579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0</m:t>
                          </m:r>
                        </m:sub>
                      </m:sSub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e>
                            <m:sub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10800" y="3657600"/>
                <a:ext cx="1698542" cy="65793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ele attr="{3CAEE05B-E212-4E89-8722-5A8A4C25F3E7}"/>
                  </a:ext>
                </a:extLst>
              </p:cNvPr>
              <p:cNvSpPr/>
              <p:nvPr/>
            </p:nvSpPr>
            <p:spPr>
              <a:xfrm>
                <a:off x="10055389" y="4419600"/>
                <a:ext cx="2136611" cy="7290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h</m:t>
                          </m:r>
                        </m:e>
                        <m:sub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𝑐</m:t>
                          </m:r>
                        </m:sub>
                      </m:sSub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&lt;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𝜔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𝑐</m:t>
                              </m:r>
                            </m:sub>
                          </m:sSub>
                          <m:rad>
                            <m:radPr>
                              <m:degHide m:val="on"/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0.25−</m:t>
                              </m:r>
                              <m:sSub>
                                <m:sSub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kumimoji="0" lang="zh-CN" altLang="en-US" sz="180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5389" y="4419600"/>
                <a:ext cx="2136611" cy="729046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600200" y="5388442"/>
            <a:ext cx="9829800" cy="96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对于线性单自由度系统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自适应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方法的相位误差精确为零。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对于多自由度系统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目标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阶主振动的相位误差也精确为零。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95400" y="6369402"/>
            <a:ext cx="8119025" cy="443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266700" algn="just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自适应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方法的不足是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,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该方法为条件稳定。</a:t>
            </a:r>
            <a:endParaRPr kumimoji="0" lang="zh-CN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558" y="2091647"/>
            <a:ext cx="4251473" cy="3485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波形松弛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Newmark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方法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2065" marR="0" lvl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本方法主要基于文献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A waveform relaxation Newmark method for structural dynamics problems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7" y="619510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方法背景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9144138" y="6261765"/>
            <a:ext cx="15238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Credit: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等线" panose="02010600030101010101" charset="-122"/>
              </a:rPr>
              <a:t>蒋冬冬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801" y="1872832"/>
            <a:ext cx="5810642" cy="413126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40" y="694117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12"/>
              <p:cNvSpPr txBox="1"/>
              <p:nvPr/>
            </p:nvSpPr>
            <p:spPr>
              <a:xfrm>
                <a:off x="825186" y="2083052"/>
                <a:ext cx="5486400" cy="4034694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318770" marR="0" lvl="0" indent="-306705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C995D3"/>
                  </a:buClr>
                  <a:buSzPct val="91666"/>
                  <a:buFont typeface="Wingdings"/>
                  <a:buChar char=""/>
                  <a:tabLst>
                    <a:tab pos="318770" algn="l"/>
                    <a:tab pos="319405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Times New Roman"/>
                  </a:rPr>
                  <a:t>波形松弛法</a:t>
                </a:r>
                <a:endParaRPr kumimoji="0" lang="en-US" sz="3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+mn-ea"/>
                  <a:cs typeface="Times New Roman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差分方程在空间上解耦，如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kumimoji="0" lang="zh-CN" altLang="zh-C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kumimoji="0" lang="en-US" altLang="zh-CN" sz="2000" b="1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</m:t>
                        </m:r>
                      </m:e>
                    </m:acc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1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变为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kumimoji="0" lang="zh-CN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EECE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EECE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kumimoji="0" lang="en-US" altLang="zh-CN" sz="2000" b="0" i="1" u="none" strike="noStrike" kern="1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EECE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kumimoji="0" lang="en-US" altLang="zh-CN" sz="2000" b="1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kumimoji="0" lang="en-US" altLang="zh-CN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kumimoji="0" lang="zh-CN" altLang="en-US" sz="2000" b="0" i="1" u="none" strike="noStrike" kern="1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可得到迭代公式（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Jacobi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形式）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EEECE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+mn-cs"/>
                </a:endParaRPr>
              </a:p>
              <a:p>
                <a:pPr marL="33655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Tx/>
                  <a:buNone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</a:rPr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acc>
                          <m:accPr>
                            <m:chr m:val="̈"/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EECE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EEECE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</m:acc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𝑓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</m:t>
                    </m:r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</m:t>
                    </m:r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−1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bSup>
                      <m:sSub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𝑑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sub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EECE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p>
                    </m:sSubSup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EEECE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zh-CN" altLang="zh-CN" sz="2000" b="0" i="0" u="none" strike="noStrike" kern="100" cap="none" spc="0" normalizeH="0" baseline="0" noProof="0" dirty="0">
                  <a:ln>
                    <a:noFill/>
                  </a:ln>
                  <a:solidFill>
                    <a:srgbClr val="EEECE1"/>
                  </a:solidFill>
                  <a:effectLst/>
                  <a:uLnTx/>
                  <a:uFillTx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对于解耦后的各个位置分别在设定的时间区域内进行时间积分</a:t>
                </a: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zh-CN" sz="2000" b="0" i="0" u="none" strike="noStrike" kern="1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使用上一次时间积分的积分结果重复进行时间积分直到收敛</a:t>
                </a: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endParaRPr kumimoji="0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/>
                  <a:ea typeface="+mn-ea"/>
                  <a:cs typeface="微软雅黑"/>
                </a:endParaRPr>
              </a:p>
              <a:p>
                <a:pPr marL="13843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755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+mn-ea"/>
                  <a:cs typeface="微软雅黑"/>
                </a:endParaRPr>
              </a:p>
            </p:txBody>
          </p:sp>
        </mc:Choice>
        <mc:Fallback>
          <p:sp>
            <p:nvSpPr>
              <p:cNvPr id="12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186" y="2083052"/>
                <a:ext cx="5486400" cy="4034694"/>
              </a:xfrm>
              <a:prstGeom prst="rect">
                <a:avLst/>
              </a:prstGeom>
              <a:blipFill rotWithShape="1">
                <a:blip r:embed="rId3"/>
                <a:stretch>
                  <a:fillRect l="-2667" t="-2568" r="-2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289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基本原理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64690" y="6128502"/>
            <a:ext cx="40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6772" y="1911841"/>
            <a:ext cx="4030466" cy="44127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object 6"/>
              <p:cNvSpPr txBox="1"/>
              <p:nvPr/>
            </p:nvSpPr>
            <p:spPr>
              <a:xfrm>
                <a:off x="1253575" y="1768722"/>
                <a:ext cx="4978400" cy="4542847"/>
              </a:xfrm>
              <a:prstGeom prst="rect">
                <a:avLst/>
              </a:prstGeom>
            </p:spPr>
            <p:txBody>
              <a:bodyPr vert="horz" wrap="square" lIns="0" tIns="12700" rIns="0" bIns="0" rtlCol="0">
                <a:spAutoFit/>
              </a:bodyPr>
              <a:lstStyle/>
              <a:p>
                <a:pPr marL="12065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C995D3"/>
                  </a:buClr>
                  <a:buSzPct val="91666"/>
                  <a:buFontTx/>
                  <a:buNone/>
                  <a:tabLst>
                    <a:tab pos="318770" algn="l"/>
                    <a:tab pos="319405" algn="l"/>
                  </a:tabLst>
                  <a:defRPr/>
                </a:pPr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  <a:p>
                <a:pPr marL="318770" marR="0" lvl="0" indent="-306705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C995D3"/>
                  </a:buClr>
                  <a:buSzPct val="91666"/>
                  <a:buFont typeface="Wingdings"/>
                  <a:buChar char=""/>
                  <a:tabLst>
                    <a:tab pos="318770" algn="l"/>
                    <a:tab pos="319405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Times New Roman"/>
                  </a:rPr>
                  <a:t>波形松弛法</a:t>
                </a:r>
                <a:endParaRPr kumimoji="0" lang="zh-CN" altLang="en-US" sz="3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Times New Roman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zh-CN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𝑀</m:t>
                            </m:r>
                            <m:acc>
                              <m:accPr>
                                <m:chr m:val="̈"/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acc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𝐶</m:t>
                            </m:r>
                            <m:acc>
                              <m:accPr>
                                <m:chr m:val="̇"/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acc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𝐾𝑑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𝑓</m:t>
                            </m:r>
                          </m:e>
                          <m:e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d>
                              <m:d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  <m:e>
                            <m:acc>
                              <m:accPr>
                                <m:chr m:val="̇"/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acc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acc>
                            <m:d>
                              <m:d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e>
                            </m:d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0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0" lang="zh-CN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0" lang="zh-CN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0" lang="en-US" altLang="zh-CN" sz="1800" b="0" i="0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+</m:t>
                                </m:r>
                              </m:sub>
                            </m:s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</m:sub>
                            </m:s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=</m:t>
                            </m:r>
                            <m: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</m:t>
                            </m:r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kumimoji="0" lang="zh-CN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𝑈</m:t>
                                </m:r>
                              </m:e>
                              <m:sub>
                                <m:r>
                                  <a:rPr kumimoji="0" lang="en-US" altLang="zh-CN" sz="1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prstClr val="black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𝑀</m:t>
                                </m:r>
                              </m:sub>
                            </m:sSub>
                            <m:r>
                              <a:rPr kumimoji="0" lang="en-US" altLang="zh-CN" sz="1800" b="0" i="0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)</m:t>
                            </m:r>
                          </m:e>
                        </m:eqArr>
                      </m:e>
                    </m:d>
                  </m:oMath>
                </a14:m>
                <a:endParaRPr kumimoji="0" lang="zh-CN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25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kumimoji="0" lang="zh-CN" altLang="zh-CN" sz="1800" b="0" i="1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zh-CN" altLang="zh-CN" sz="1800" b="0" i="1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kumimoji="0" lang="en-US" altLang="zh-CN" sz="1800" b="0" i="0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kumimoji="0" lang="en-US" altLang="zh-CN" sz="1800" b="0" i="0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  <m:r>
                                            <a:rPr kumimoji="0" lang="en-US" altLang="zh-CN" sz="1800" b="0" i="0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=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𝑀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̈"/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</m:acc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𝐾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−</m:t>
                                      </m:r>
                                    </m:sub>
                                  </m:sSub>
                                  <m:sSup>
                                    <m:sSup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1800" b="0" i="1" u="none" strike="noStrike" kern="1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等线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+</m:t>
                                  </m:r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𝑓</m:t>
                                  </m:r>
                                </m:e>
                              </m:eqArr>
                            </m:e>
                            <m:e>
                              <m:sSup>
                                <m:sSup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𝑑</m:t>
                                      </m:r>
                                    </m:e>
                                  </m:acc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0" lang="en-US" altLang="zh-CN" sz="18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  <m:e>
                              <m:sSup>
                                <m:sSup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𝑣</m:t>
                                      </m:r>
                                      <m:r>
                                        <a:rPr kumimoji="0" lang="en-US" altLang="zh-CN" sz="1800" b="0" i="0" u="none" strike="noStrike" kern="1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等线" panose="02010600030101010101" pitchFamily="2" charset="-122"/>
                                          <a:cs typeface="Times New Roman" panose="02020603050405020304" pitchFamily="18" charset="0"/>
                                        </a:rPr>
                                        <m:t>+1</m:t>
                                      </m:r>
                                    </m:e>
                                  </m:d>
                                </m:sup>
                              </m:sSup>
                              <m:d>
                                <m:d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kumimoji="0" lang="en-US" altLang="zh-CN" sz="1800" b="0" i="0" u="none" strike="noStrike" kern="1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kumimoji="0" lang="zh-CN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kumimoji="0" lang="en-US" altLang="zh-CN" sz="1800" b="0" i="0" u="none" strike="noStrike" kern="1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等线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0" lang="zh-CN" altLang="zh-CN" sz="1800" b="0" i="0" u="none" strike="noStrike" kern="1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30"/>
                  </a:spcBef>
                  <a:spcAft>
                    <a:spcPts val="0"/>
                  </a:spcAft>
                  <a:buClr>
                    <a:srgbClr val="C995D3"/>
                  </a:buClr>
                  <a:buSzTx/>
                  <a:buFontTx/>
                  <a:buNone/>
                  <a:tabLst/>
                  <a:defRPr/>
                </a:pP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</p:txBody>
          </p:sp>
        </mc:Choice>
        <mc:Fallback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575" y="1768722"/>
                <a:ext cx="4978400" cy="4542847"/>
              </a:xfrm>
              <a:prstGeom prst="rect">
                <a:avLst/>
              </a:prstGeom>
              <a:blipFill rotWithShape="1">
                <a:blip r:embed="rId3"/>
                <a:stretch>
                  <a:fillRect l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38230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基本原理</a:t>
            </a:r>
            <a:endParaRPr spc="-5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736" y="2129161"/>
            <a:ext cx="4025065" cy="377562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  <a:ln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40" y="694117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186" y="2083052"/>
            <a:ext cx="6947214" cy="2662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维持和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Newmark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方法相同的稳定性，事实上对于耗散性色散性等性质都不会有影响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Tx/>
              <a:buNone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收敛性需要额外条件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Tx/>
              <a:buNone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充分条件：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M+β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*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dt^2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*K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为对角占优阵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289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稳定性与收敛性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964690" y="6128502"/>
            <a:ext cx="4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6" y="2165191"/>
            <a:ext cx="4755574" cy="28366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优点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隐式性质，但无需求解大型方程组，计算资源占用少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空间完全解耦，利于并行计算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可一次迭代多个时间步，减少处理器间的信息交换频率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6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7" y="619510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优势和缺陷</a:t>
            </a:r>
            <a:endParaRPr spc="-5" dirty="0"/>
          </a:p>
        </p:txBody>
      </p:sp>
      <p:sp>
        <p:nvSpPr>
          <p:cNvPr id="9" name="文本框 8"/>
          <p:cNvSpPr txBox="1"/>
          <p:nvPr/>
        </p:nvSpPr>
        <p:spPr>
          <a:xfrm>
            <a:off x="7094219" y="2286000"/>
            <a:ext cx="4488181" cy="23134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缺点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收敛性要求对于质量阵和刚度阵提出要求，用于高阶单元会有阻碍。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191" y="1453895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5" y="2063842"/>
            <a:ext cx="4568246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迭代过程关键代码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7" y="615953"/>
            <a:ext cx="312806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程序实现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2200" y="2063842"/>
            <a:ext cx="432358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736" y="2063841"/>
            <a:ext cx="6111346" cy="418455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4690" y="2913982"/>
            <a:ext cx="4022372" cy="28368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8728"/>
            <a:ext cx="12192000" cy="3020695"/>
          </a:xfrm>
          <a:custGeom>
            <a:avLst/>
            <a:gdLst/>
            <a:ahLst/>
            <a:cxnLst/>
            <a:rect l="l" t="t" r="r" b="b"/>
            <a:pathLst>
              <a:path w="12192000" h="3020695">
                <a:moveTo>
                  <a:pt x="0" y="3020555"/>
                </a:moveTo>
                <a:lnTo>
                  <a:pt x="12192000" y="3020555"/>
                </a:lnTo>
                <a:lnTo>
                  <a:pt x="12192000" y="0"/>
                </a:lnTo>
                <a:lnTo>
                  <a:pt x="0" y="0"/>
                </a:lnTo>
                <a:lnTo>
                  <a:pt x="0" y="3020555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943843" y="6033528"/>
            <a:ext cx="565391" cy="565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734286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</a:rPr>
              <a:t>2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813560" y="2764535"/>
            <a:ext cx="1260475" cy="1259205"/>
          </a:xfrm>
          <a:custGeom>
            <a:avLst/>
            <a:gdLst/>
            <a:ahLst/>
            <a:cxnLst/>
            <a:rect l="l" t="t" r="r" b="b"/>
            <a:pathLst>
              <a:path w="1260475" h="1259204">
                <a:moveTo>
                  <a:pt x="630174" y="0"/>
                </a:moveTo>
                <a:lnTo>
                  <a:pt x="583143" y="1726"/>
                </a:lnTo>
                <a:lnTo>
                  <a:pt x="537052" y="6824"/>
                </a:lnTo>
                <a:lnTo>
                  <a:pt x="492021" y="15172"/>
                </a:lnTo>
                <a:lnTo>
                  <a:pt x="448173" y="26648"/>
                </a:lnTo>
                <a:lnTo>
                  <a:pt x="405628" y="41131"/>
                </a:lnTo>
                <a:lnTo>
                  <a:pt x="364510" y="58499"/>
                </a:lnTo>
                <a:lnTo>
                  <a:pt x="324940" y="78630"/>
                </a:lnTo>
                <a:lnTo>
                  <a:pt x="287039" y="101402"/>
                </a:lnTo>
                <a:lnTo>
                  <a:pt x="250930" y="126695"/>
                </a:lnTo>
                <a:lnTo>
                  <a:pt x="216735" y="154385"/>
                </a:lnTo>
                <a:lnTo>
                  <a:pt x="184575" y="184351"/>
                </a:lnTo>
                <a:lnTo>
                  <a:pt x="154572" y="216472"/>
                </a:lnTo>
                <a:lnTo>
                  <a:pt x="126848" y="250626"/>
                </a:lnTo>
                <a:lnTo>
                  <a:pt x="101526" y="286691"/>
                </a:lnTo>
                <a:lnTo>
                  <a:pt x="78726" y="324546"/>
                </a:lnTo>
                <a:lnTo>
                  <a:pt x="58570" y="364069"/>
                </a:lnTo>
                <a:lnTo>
                  <a:pt x="41181" y="405137"/>
                </a:lnTo>
                <a:lnTo>
                  <a:pt x="26681" y="447630"/>
                </a:lnTo>
                <a:lnTo>
                  <a:pt x="15191" y="491426"/>
                </a:lnTo>
                <a:lnTo>
                  <a:pt x="6832" y="536402"/>
                </a:lnTo>
                <a:lnTo>
                  <a:pt x="1728" y="582438"/>
                </a:lnTo>
                <a:lnTo>
                  <a:pt x="0" y="629412"/>
                </a:lnTo>
                <a:lnTo>
                  <a:pt x="1728" y="676385"/>
                </a:lnTo>
                <a:lnTo>
                  <a:pt x="6832" y="722421"/>
                </a:lnTo>
                <a:lnTo>
                  <a:pt x="15191" y="767397"/>
                </a:lnTo>
                <a:lnTo>
                  <a:pt x="26681" y="811193"/>
                </a:lnTo>
                <a:lnTo>
                  <a:pt x="41181" y="853686"/>
                </a:lnTo>
                <a:lnTo>
                  <a:pt x="58570" y="894754"/>
                </a:lnTo>
                <a:lnTo>
                  <a:pt x="78726" y="934277"/>
                </a:lnTo>
                <a:lnTo>
                  <a:pt x="101526" y="972132"/>
                </a:lnTo>
                <a:lnTo>
                  <a:pt x="126848" y="1008197"/>
                </a:lnTo>
                <a:lnTo>
                  <a:pt x="154572" y="1042351"/>
                </a:lnTo>
                <a:lnTo>
                  <a:pt x="184575" y="1074472"/>
                </a:lnTo>
                <a:lnTo>
                  <a:pt x="216735" y="1104438"/>
                </a:lnTo>
                <a:lnTo>
                  <a:pt x="250930" y="1132128"/>
                </a:lnTo>
                <a:lnTo>
                  <a:pt x="287039" y="1157421"/>
                </a:lnTo>
                <a:lnTo>
                  <a:pt x="324940" y="1180193"/>
                </a:lnTo>
                <a:lnTo>
                  <a:pt x="364510" y="1200324"/>
                </a:lnTo>
                <a:lnTo>
                  <a:pt x="405628" y="1217692"/>
                </a:lnTo>
                <a:lnTo>
                  <a:pt x="448173" y="1232175"/>
                </a:lnTo>
                <a:lnTo>
                  <a:pt x="492021" y="1243651"/>
                </a:lnTo>
                <a:lnTo>
                  <a:pt x="537052" y="1251999"/>
                </a:lnTo>
                <a:lnTo>
                  <a:pt x="583143" y="1257097"/>
                </a:lnTo>
                <a:lnTo>
                  <a:pt x="630174" y="1258824"/>
                </a:lnTo>
                <a:lnTo>
                  <a:pt x="677204" y="1257097"/>
                </a:lnTo>
                <a:lnTo>
                  <a:pt x="723295" y="1251999"/>
                </a:lnTo>
                <a:lnTo>
                  <a:pt x="768326" y="1243651"/>
                </a:lnTo>
                <a:lnTo>
                  <a:pt x="812174" y="1232175"/>
                </a:lnTo>
                <a:lnTo>
                  <a:pt x="854719" y="1217692"/>
                </a:lnTo>
                <a:lnTo>
                  <a:pt x="895837" y="1200324"/>
                </a:lnTo>
                <a:lnTo>
                  <a:pt x="935407" y="1180193"/>
                </a:lnTo>
                <a:lnTo>
                  <a:pt x="973308" y="1157421"/>
                </a:lnTo>
                <a:lnTo>
                  <a:pt x="1009417" y="1132128"/>
                </a:lnTo>
                <a:lnTo>
                  <a:pt x="1043612" y="1104438"/>
                </a:lnTo>
                <a:lnTo>
                  <a:pt x="1075772" y="1074472"/>
                </a:lnTo>
                <a:lnTo>
                  <a:pt x="1105775" y="1042351"/>
                </a:lnTo>
                <a:lnTo>
                  <a:pt x="1133499" y="1008197"/>
                </a:lnTo>
                <a:lnTo>
                  <a:pt x="1158821" y="972132"/>
                </a:lnTo>
                <a:lnTo>
                  <a:pt x="1181621" y="934277"/>
                </a:lnTo>
                <a:lnTo>
                  <a:pt x="1201777" y="894754"/>
                </a:lnTo>
                <a:lnTo>
                  <a:pt x="1219166" y="853686"/>
                </a:lnTo>
                <a:lnTo>
                  <a:pt x="1233666" y="811193"/>
                </a:lnTo>
                <a:lnTo>
                  <a:pt x="1245156" y="767397"/>
                </a:lnTo>
                <a:lnTo>
                  <a:pt x="1253515" y="722421"/>
                </a:lnTo>
                <a:lnTo>
                  <a:pt x="1258619" y="676385"/>
                </a:lnTo>
                <a:lnTo>
                  <a:pt x="1260348" y="629412"/>
                </a:lnTo>
                <a:lnTo>
                  <a:pt x="1258619" y="582438"/>
                </a:lnTo>
                <a:lnTo>
                  <a:pt x="1253515" y="536402"/>
                </a:lnTo>
                <a:lnTo>
                  <a:pt x="1245156" y="491426"/>
                </a:lnTo>
                <a:lnTo>
                  <a:pt x="1233666" y="447630"/>
                </a:lnTo>
                <a:lnTo>
                  <a:pt x="1219166" y="405137"/>
                </a:lnTo>
                <a:lnTo>
                  <a:pt x="1201777" y="364069"/>
                </a:lnTo>
                <a:lnTo>
                  <a:pt x="1181621" y="324546"/>
                </a:lnTo>
                <a:lnTo>
                  <a:pt x="1158821" y="286691"/>
                </a:lnTo>
                <a:lnTo>
                  <a:pt x="1133499" y="250626"/>
                </a:lnTo>
                <a:lnTo>
                  <a:pt x="1105775" y="216472"/>
                </a:lnTo>
                <a:lnTo>
                  <a:pt x="1075772" y="184351"/>
                </a:lnTo>
                <a:lnTo>
                  <a:pt x="1043612" y="154385"/>
                </a:lnTo>
                <a:lnTo>
                  <a:pt x="1009417" y="126695"/>
                </a:lnTo>
                <a:lnTo>
                  <a:pt x="973308" y="101402"/>
                </a:lnTo>
                <a:lnTo>
                  <a:pt x="935407" y="78630"/>
                </a:lnTo>
                <a:lnTo>
                  <a:pt x="895837" y="58499"/>
                </a:lnTo>
                <a:lnTo>
                  <a:pt x="854719" y="41131"/>
                </a:lnTo>
                <a:lnTo>
                  <a:pt x="812174" y="26648"/>
                </a:lnTo>
                <a:lnTo>
                  <a:pt x="768326" y="15172"/>
                </a:lnTo>
                <a:lnTo>
                  <a:pt x="723295" y="6824"/>
                </a:lnTo>
                <a:lnTo>
                  <a:pt x="677204" y="1726"/>
                </a:lnTo>
                <a:lnTo>
                  <a:pt x="630174" y="0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252618" y="2603836"/>
            <a:ext cx="3841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9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3376" y="3125215"/>
            <a:ext cx="3056023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/>
              <a:t>整体情况介绍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2028995" y="605301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C995D3"/>
                </a:solidFill>
                <a:latin typeface="Times New Roman" panose="02020603050405020304"/>
                <a:cs typeface="Times New Roman" panose="02020603050405020304"/>
              </a:rPr>
              <a:t>2</a:t>
            </a:r>
            <a:endParaRPr sz="9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5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0630" y="1878806"/>
            <a:ext cx="7378700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stapmat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5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500" y="619760"/>
            <a:ext cx="290830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时间</a:t>
            </a:r>
            <a:r>
              <a:rPr lang="zh-CN" altLang="en-US" spc="-5" dirty="0"/>
              <a:t>积分器验证</a:t>
            </a:r>
            <a:endParaRPr lang="zh-CN" spc="-5" dirty="0"/>
          </a:p>
        </p:txBody>
      </p:sp>
      <p:pic>
        <p:nvPicPr>
          <p:cNvPr id="9" name="图片 8" descr="stapmat固定圆环位移和应力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941" y="2468001"/>
            <a:ext cx="5080957" cy="3074670"/>
          </a:xfrm>
          <a:prstGeom prst="rect">
            <a:avLst/>
          </a:prstGeom>
        </p:spPr>
      </p:pic>
      <p:sp>
        <p:nvSpPr>
          <p:cNvPr id="10" name="object 6"/>
          <p:cNvSpPr txBox="1"/>
          <p:nvPr/>
        </p:nvSpPr>
        <p:spPr>
          <a:xfrm>
            <a:off x="6212785" y="1878806"/>
            <a:ext cx="7378700" cy="13011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abaqus</a:t>
            </a: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pic>
        <p:nvPicPr>
          <p:cNvPr id="12" name="图片 11" descr="15multiply30-pull12e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497" y="2487931"/>
            <a:ext cx="2877598" cy="3074670"/>
          </a:xfrm>
          <a:prstGeom prst="rect">
            <a:avLst/>
          </a:prstGeom>
        </p:spPr>
      </p:pic>
      <p:pic>
        <p:nvPicPr>
          <p:cNvPr id="14" name="图片 13" descr="15multiply30-pull12e-1-urr"/>
          <p:cNvPicPr>
            <a:picLocks noChangeAspect="1"/>
          </p:cNvPicPr>
          <p:nvPr/>
        </p:nvPicPr>
        <p:blipFill>
          <a:blip r:embed="rId5"/>
          <a:srcRect l="2838" t="7017"/>
          <a:stretch>
            <a:fillRect/>
          </a:stretch>
        </p:blipFill>
        <p:spPr>
          <a:xfrm>
            <a:off x="8888095" y="2487930"/>
            <a:ext cx="2866979" cy="30746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8652"/>
            <a:ext cx="12192000" cy="3020695"/>
          </a:xfrm>
          <a:custGeom>
            <a:avLst/>
            <a:gdLst/>
            <a:ahLst/>
            <a:cxnLst/>
            <a:rect l="l" t="t" r="r" b="b"/>
            <a:pathLst>
              <a:path w="12192000" h="3020695">
                <a:moveTo>
                  <a:pt x="0" y="3020555"/>
                </a:moveTo>
                <a:lnTo>
                  <a:pt x="12192000" y="3020555"/>
                </a:lnTo>
                <a:lnTo>
                  <a:pt x="12192000" y="0"/>
                </a:lnTo>
                <a:lnTo>
                  <a:pt x="0" y="0"/>
                </a:lnTo>
                <a:lnTo>
                  <a:pt x="0" y="3020555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43843" y="6033528"/>
            <a:ext cx="565391" cy="565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4286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560" y="2764535"/>
            <a:ext cx="1260475" cy="1259205"/>
          </a:xfrm>
          <a:custGeom>
            <a:avLst/>
            <a:gdLst/>
            <a:ahLst/>
            <a:cxnLst/>
            <a:rect l="l" t="t" r="r" b="b"/>
            <a:pathLst>
              <a:path w="1260475" h="1259204">
                <a:moveTo>
                  <a:pt x="630174" y="0"/>
                </a:moveTo>
                <a:lnTo>
                  <a:pt x="583143" y="1726"/>
                </a:lnTo>
                <a:lnTo>
                  <a:pt x="537052" y="6824"/>
                </a:lnTo>
                <a:lnTo>
                  <a:pt x="492021" y="15172"/>
                </a:lnTo>
                <a:lnTo>
                  <a:pt x="448173" y="26648"/>
                </a:lnTo>
                <a:lnTo>
                  <a:pt x="405628" y="41131"/>
                </a:lnTo>
                <a:lnTo>
                  <a:pt x="364510" y="58499"/>
                </a:lnTo>
                <a:lnTo>
                  <a:pt x="324940" y="78630"/>
                </a:lnTo>
                <a:lnTo>
                  <a:pt x="287039" y="101402"/>
                </a:lnTo>
                <a:lnTo>
                  <a:pt x="250930" y="126695"/>
                </a:lnTo>
                <a:lnTo>
                  <a:pt x="216735" y="154385"/>
                </a:lnTo>
                <a:lnTo>
                  <a:pt x="184575" y="184351"/>
                </a:lnTo>
                <a:lnTo>
                  <a:pt x="154572" y="216472"/>
                </a:lnTo>
                <a:lnTo>
                  <a:pt x="126848" y="250626"/>
                </a:lnTo>
                <a:lnTo>
                  <a:pt x="101526" y="286691"/>
                </a:lnTo>
                <a:lnTo>
                  <a:pt x="78726" y="324546"/>
                </a:lnTo>
                <a:lnTo>
                  <a:pt x="58570" y="364069"/>
                </a:lnTo>
                <a:lnTo>
                  <a:pt x="41181" y="405137"/>
                </a:lnTo>
                <a:lnTo>
                  <a:pt x="26681" y="447630"/>
                </a:lnTo>
                <a:lnTo>
                  <a:pt x="15191" y="491426"/>
                </a:lnTo>
                <a:lnTo>
                  <a:pt x="6832" y="536402"/>
                </a:lnTo>
                <a:lnTo>
                  <a:pt x="1728" y="582438"/>
                </a:lnTo>
                <a:lnTo>
                  <a:pt x="0" y="629412"/>
                </a:lnTo>
                <a:lnTo>
                  <a:pt x="1728" y="676385"/>
                </a:lnTo>
                <a:lnTo>
                  <a:pt x="6832" y="722421"/>
                </a:lnTo>
                <a:lnTo>
                  <a:pt x="15191" y="767397"/>
                </a:lnTo>
                <a:lnTo>
                  <a:pt x="26681" y="811193"/>
                </a:lnTo>
                <a:lnTo>
                  <a:pt x="41181" y="853686"/>
                </a:lnTo>
                <a:lnTo>
                  <a:pt x="58570" y="894754"/>
                </a:lnTo>
                <a:lnTo>
                  <a:pt x="78726" y="934277"/>
                </a:lnTo>
                <a:lnTo>
                  <a:pt x="101526" y="972132"/>
                </a:lnTo>
                <a:lnTo>
                  <a:pt x="126848" y="1008197"/>
                </a:lnTo>
                <a:lnTo>
                  <a:pt x="154572" y="1042351"/>
                </a:lnTo>
                <a:lnTo>
                  <a:pt x="184575" y="1074472"/>
                </a:lnTo>
                <a:lnTo>
                  <a:pt x="216735" y="1104438"/>
                </a:lnTo>
                <a:lnTo>
                  <a:pt x="250930" y="1132128"/>
                </a:lnTo>
                <a:lnTo>
                  <a:pt x="287039" y="1157421"/>
                </a:lnTo>
                <a:lnTo>
                  <a:pt x="324940" y="1180193"/>
                </a:lnTo>
                <a:lnTo>
                  <a:pt x="364510" y="1200324"/>
                </a:lnTo>
                <a:lnTo>
                  <a:pt x="405628" y="1217692"/>
                </a:lnTo>
                <a:lnTo>
                  <a:pt x="448173" y="1232175"/>
                </a:lnTo>
                <a:lnTo>
                  <a:pt x="492021" y="1243651"/>
                </a:lnTo>
                <a:lnTo>
                  <a:pt x="537052" y="1251999"/>
                </a:lnTo>
                <a:lnTo>
                  <a:pt x="583143" y="1257097"/>
                </a:lnTo>
                <a:lnTo>
                  <a:pt x="630174" y="1258824"/>
                </a:lnTo>
                <a:lnTo>
                  <a:pt x="677204" y="1257097"/>
                </a:lnTo>
                <a:lnTo>
                  <a:pt x="723295" y="1251999"/>
                </a:lnTo>
                <a:lnTo>
                  <a:pt x="768326" y="1243651"/>
                </a:lnTo>
                <a:lnTo>
                  <a:pt x="812174" y="1232175"/>
                </a:lnTo>
                <a:lnTo>
                  <a:pt x="854719" y="1217692"/>
                </a:lnTo>
                <a:lnTo>
                  <a:pt x="895837" y="1200324"/>
                </a:lnTo>
                <a:lnTo>
                  <a:pt x="935407" y="1180193"/>
                </a:lnTo>
                <a:lnTo>
                  <a:pt x="973308" y="1157421"/>
                </a:lnTo>
                <a:lnTo>
                  <a:pt x="1009417" y="1132128"/>
                </a:lnTo>
                <a:lnTo>
                  <a:pt x="1043612" y="1104438"/>
                </a:lnTo>
                <a:lnTo>
                  <a:pt x="1075772" y="1074472"/>
                </a:lnTo>
                <a:lnTo>
                  <a:pt x="1105775" y="1042351"/>
                </a:lnTo>
                <a:lnTo>
                  <a:pt x="1133499" y="1008197"/>
                </a:lnTo>
                <a:lnTo>
                  <a:pt x="1158821" y="972132"/>
                </a:lnTo>
                <a:lnTo>
                  <a:pt x="1181621" y="934277"/>
                </a:lnTo>
                <a:lnTo>
                  <a:pt x="1201777" y="894754"/>
                </a:lnTo>
                <a:lnTo>
                  <a:pt x="1219166" y="853686"/>
                </a:lnTo>
                <a:lnTo>
                  <a:pt x="1233666" y="811193"/>
                </a:lnTo>
                <a:lnTo>
                  <a:pt x="1245156" y="767397"/>
                </a:lnTo>
                <a:lnTo>
                  <a:pt x="1253515" y="722421"/>
                </a:lnTo>
                <a:lnTo>
                  <a:pt x="1258619" y="676385"/>
                </a:lnTo>
                <a:lnTo>
                  <a:pt x="1260348" y="629412"/>
                </a:lnTo>
                <a:lnTo>
                  <a:pt x="1258619" y="582438"/>
                </a:lnTo>
                <a:lnTo>
                  <a:pt x="1253515" y="536402"/>
                </a:lnTo>
                <a:lnTo>
                  <a:pt x="1245156" y="491426"/>
                </a:lnTo>
                <a:lnTo>
                  <a:pt x="1233666" y="447630"/>
                </a:lnTo>
                <a:lnTo>
                  <a:pt x="1219166" y="405137"/>
                </a:lnTo>
                <a:lnTo>
                  <a:pt x="1201777" y="364069"/>
                </a:lnTo>
                <a:lnTo>
                  <a:pt x="1181621" y="324546"/>
                </a:lnTo>
                <a:lnTo>
                  <a:pt x="1158821" y="286691"/>
                </a:lnTo>
                <a:lnTo>
                  <a:pt x="1133499" y="250626"/>
                </a:lnTo>
                <a:lnTo>
                  <a:pt x="1105775" y="216472"/>
                </a:lnTo>
                <a:lnTo>
                  <a:pt x="1075772" y="184351"/>
                </a:lnTo>
                <a:lnTo>
                  <a:pt x="1043612" y="154385"/>
                </a:lnTo>
                <a:lnTo>
                  <a:pt x="1009417" y="126695"/>
                </a:lnTo>
                <a:lnTo>
                  <a:pt x="973308" y="101402"/>
                </a:lnTo>
                <a:lnTo>
                  <a:pt x="935407" y="78630"/>
                </a:lnTo>
                <a:lnTo>
                  <a:pt x="895837" y="58499"/>
                </a:lnTo>
                <a:lnTo>
                  <a:pt x="854719" y="41131"/>
                </a:lnTo>
                <a:lnTo>
                  <a:pt x="812174" y="26648"/>
                </a:lnTo>
                <a:lnTo>
                  <a:pt x="768326" y="15172"/>
                </a:lnTo>
                <a:lnTo>
                  <a:pt x="723295" y="6824"/>
                </a:lnTo>
                <a:lnTo>
                  <a:pt x="677204" y="1726"/>
                </a:lnTo>
                <a:lnTo>
                  <a:pt x="630174" y="0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9622" y="2649917"/>
            <a:ext cx="3841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9600" dirty="0">
                <a:solidFill>
                  <a:srgbClr val="FFFFFF"/>
                </a:solidFill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3375" y="3125215"/>
            <a:ext cx="85381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/>
              <a:t>轴对称单元情况介绍</a:t>
            </a:r>
            <a:endParaRPr lang="zh-CN" altLang="en-US"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2028995" y="605301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C995D3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65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65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r>
              <a:rPr lang="en-US"/>
              <a:t>go</a:t>
            </a:r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885" y="2063842"/>
            <a:ext cx="5486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</a:rPr>
              <a:t>方向位移</a:t>
            </a:r>
            <a:endParaRPr lang="zh-CN" altLang="en-US" sz="2400" dirty="0">
              <a:solidFill>
                <a:srgbClr val="E7E6E6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5655" y="580390"/>
            <a:ext cx="38373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>
                <a:solidFill>
                  <a:srgbClr val="252525"/>
                </a:solidFill>
              </a:rPr>
              <a:t>程序验证</a:t>
            </a:r>
            <a:r>
              <a:rPr lang="en-US" altLang="zh-CN" spc="-5" dirty="0">
                <a:solidFill>
                  <a:srgbClr val="252525"/>
                </a:solidFill>
              </a:rPr>
              <a:t>(</a:t>
            </a:r>
            <a:r>
              <a:rPr lang="zh-CN" altLang="en-US" spc="-5" dirty="0">
                <a:solidFill>
                  <a:srgbClr val="252525"/>
                </a:solidFill>
              </a:rPr>
              <a:t>第一种工况</a:t>
            </a:r>
            <a:r>
              <a:rPr lang="en-US" altLang="zh-CN" spc="-5" dirty="0">
                <a:solidFill>
                  <a:srgbClr val="252525"/>
                </a:solidFill>
              </a:rPr>
              <a:t>)</a:t>
            </a:r>
            <a:endParaRPr lang="en-US" altLang="zh-CN" spc="-5" dirty="0">
              <a:solidFill>
                <a:srgbClr val="252525"/>
              </a:solidFill>
            </a:endParaRPr>
          </a:p>
        </p:txBody>
      </p:sp>
      <p:pic>
        <p:nvPicPr>
          <p:cNvPr id="15" name="图片 14" descr="静力学拉力=1的r方向位移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68" y="2695578"/>
            <a:ext cx="2412553" cy="3072378"/>
          </a:xfrm>
          <a:prstGeom prst="rect">
            <a:avLst/>
          </a:prstGeom>
        </p:spPr>
      </p:pic>
      <p:pic>
        <p:nvPicPr>
          <p:cNvPr id="16" name="图片 15" descr="静力学拉力=1的r方向应力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8187" y="2695578"/>
            <a:ext cx="2488222" cy="3072379"/>
          </a:xfrm>
          <a:prstGeom prst="rect">
            <a:avLst/>
          </a:prstGeom>
        </p:spPr>
      </p:pic>
      <p:pic>
        <p:nvPicPr>
          <p:cNvPr id="17" name="图片 16" descr="15multiply30-pull1-static-srr"/>
          <p:cNvPicPr>
            <a:picLocks noChangeAspect="1"/>
          </p:cNvPicPr>
          <p:nvPr/>
        </p:nvPicPr>
        <p:blipFill>
          <a:blip r:embed="rId5"/>
          <a:srcRect t="-1176" r="7547"/>
          <a:stretch>
            <a:fillRect/>
          </a:stretch>
        </p:blipFill>
        <p:spPr>
          <a:xfrm>
            <a:off x="8846409" y="2695578"/>
            <a:ext cx="2607322" cy="3058310"/>
          </a:xfrm>
          <a:prstGeom prst="rect">
            <a:avLst/>
          </a:prstGeom>
        </p:spPr>
      </p:pic>
      <p:pic>
        <p:nvPicPr>
          <p:cNvPr id="18" name="图片 17" descr="15multiply30-pull1-static-urr"/>
          <p:cNvPicPr>
            <a:picLocks noChangeAspect="1"/>
          </p:cNvPicPr>
          <p:nvPr/>
        </p:nvPicPr>
        <p:blipFill>
          <a:blip r:embed="rId6"/>
          <a:srcRect t="1593" r="6531"/>
          <a:stretch>
            <a:fillRect/>
          </a:stretch>
        </p:blipFill>
        <p:spPr>
          <a:xfrm>
            <a:off x="2781521" y="2681510"/>
            <a:ext cx="2719699" cy="3072378"/>
          </a:xfrm>
          <a:prstGeom prst="rect">
            <a:avLst/>
          </a:prstGeom>
        </p:spPr>
      </p:pic>
      <p:sp>
        <p:nvSpPr>
          <p:cNvPr id="19" name="object 12"/>
          <p:cNvSpPr txBox="1"/>
          <p:nvPr/>
        </p:nvSpPr>
        <p:spPr>
          <a:xfrm>
            <a:off x="6311845" y="2063842"/>
            <a:ext cx="5486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R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方向应力</a:t>
            </a:r>
            <a:endParaRPr lang="zh-CN" altLang="en-US" sz="2400" dirty="0">
              <a:solidFill>
                <a:srgbClr val="E7E6E6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2065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2065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r>
              <a:rPr lang="en-US"/>
              <a:t>go</a:t>
            </a:r>
            <a:endParaRPr lang="en-US"/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2885" y="2063842"/>
            <a:ext cx="5486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</a:rPr>
              <a:t>R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</a:rPr>
              <a:t>方向位移</a:t>
            </a:r>
            <a:endParaRPr lang="zh-CN" altLang="en-US" sz="2400" dirty="0">
              <a:solidFill>
                <a:srgbClr val="E7E6E6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795655" y="580390"/>
            <a:ext cx="3837305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>
                <a:solidFill>
                  <a:srgbClr val="252525"/>
                </a:solidFill>
              </a:rPr>
              <a:t>程序验证</a:t>
            </a:r>
            <a:r>
              <a:rPr lang="en-US" altLang="zh-CN" spc="-5" dirty="0">
                <a:solidFill>
                  <a:srgbClr val="252525"/>
                </a:solidFill>
              </a:rPr>
              <a:t>(</a:t>
            </a:r>
            <a:r>
              <a:rPr lang="zh-CN" altLang="en-US" spc="-5" dirty="0">
                <a:solidFill>
                  <a:srgbClr val="252525"/>
                </a:solidFill>
              </a:rPr>
              <a:t>第二</a:t>
            </a:r>
            <a:r>
              <a:rPr lang="zh-CN" altLang="en-US" spc="-5" dirty="0">
                <a:solidFill>
                  <a:srgbClr val="252525"/>
                </a:solidFill>
              </a:rPr>
              <a:t>种工况</a:t>
            </a:r>
            <a:r>
              <a:rPr lang="en-US" altLang="zh-CN" spc="-5" dirty="0">
                <a:solidFill>
                  <a:srgbClr val="252525"/>
                </a:solidFill>
              </a:rPr>
              <a:t>)</a:t>
            </a:r>
            <a:endParaRPr lang="en-US" altLang="zh-CN" spc="-5" dirty="0">
              <a:solidFill>
                <a:srgbClr val="252525"/>
              </a:solidFill>
            </a:endParaRPr>
          </a:p>
        </p:txBody>
      </p:sp>
      <p:pic>
        <p:nvPicPr>
          <p:cNvPr id="15" name="图片 14" descr="C:\Users\lenovo\Desktop\计算动力学大作业\LATEX\第二种工况的静力学验证URR-TECPLOT.png第二种工况的静力学验证URR-TECPLOT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368935" y="2794000"/>
            <a:ext cx="2412365" cy="2887980"/>
          </a:xfrm>
          <a:prstGeom prst="rect">
            <a:avLst/>
          </a:prstGeom>
        </p:spPr>
      </p:pic>
      <p:pic>
        <p:nvPicPr>
          <p:cNvPr id="16" name="图片 15" descr="C:\Users\lenovo\Desktop\计算动力学大作业\LATEX\第二种工况的静力学验证UZZ-TECPLOT.png第二种工况的静力学验证UZZ-TECPLOT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358255" y="2793365"/>
            <a:ext cx="2487930" cy="2889250"/>
          </a:xfrm>
          <a:prstGeom prst="rect">
            <a:avLst/>
          </a:prstGeom>
        </p:spPr>
      </p:pic>
      <p:pic>
        <p:nvPicPr>
          <p:cNvPr id="17" name="图片 16" descr="C:\Users\lenovo\Desktop\计算动力学大作业\LATEX\第二种工况的静力学验证UZZ.png第二种工况的静力学验证UZZ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846185" y="2794000"/>
            <a:ext cx="2607310" cy="2887980"/>
          </a:xfrm>
          <a:prstGeom prst="rect">
            <a:avLst/>
          </a:prstGeom>
        </p:spPr>
      </p:pic>
      <p:pic>
        <p:nvPicPr>
          <p:cNvPr id="18" name="图片 17" descr="C:\Users\lenovo\Desktop\计算动力学大作业\LATEX\第二种工况的静力学验证URR.png第二种工况的静力学验证URR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781300" y="2794000"/>
            <a:ext cx="2882265" cy="2888615"/>
          </a:xfrm>
          <a:prstGeom prst="rect">
            <a:avLst/>
          </a:prstGeom>
        </p:spPr>
      </p:pic>
      <p:sp>
        <p:nvSpPr>
          <p:cNvPr id="19" name="object 12"/>
          <p:cNvSpPr txBox="1"/>
          <p:nvPr/>
        </p:nvSpPr>
        <p:spPr>
          <a:xfrm>
            <a:off x="6311845" y="2063842"/>
            <a:ext cx="5486400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en-US" altLang="zh-CN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Z</a:t>
            </a:r>
            <a:r>
              <a:rPr lang="zh-CN" altLang="en-US" sz="2400" dirty="0">
                <a:solidFill>
                  <a:srgbClr val="E7E6E6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方向位移</a:t>
            </a:r>
            <a:endParaRPr lang="zh-CN" altLang="en-US" sz="2400" dirty="0">
              <a:solidFill>
                <a:srgbClr val="E7E6E6"/>
              </a:solidFill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4" y="2063842"/>
            <a:ext cx="9140245" cy="3896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结果分析内容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误差大致千分之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lang="zh-CN" altLang="en-US" sz="2000" spc="-15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误差来源是半径的处理</a:t>
            </a:r>
            <a:endParaRPr lang="zh-CN" altLang="en-US" sz="2000" spc="-15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lang="zh-CN" altLang="en-US" sz="2000" spc="-15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刚度矩阵如果使用平均半径更加接近</a:t>
            </a:r>
            <a:r>
              <a:rPr lang="en-US" altLang="zh-CN" sz="2000" spc="-15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abaqus</a:t>
            </a:r>
            <a:r>
              <a:rPr lang="zh-CN" altLang="en-US" sz="2000" spc="-15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的结果</a:t>
            </a:r>
            <a:endParaRPr lang="zh-CN" altLang="en-US" sz="2000" spc="-15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  <a:sym typeface="+mn-ea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lang="zh-CN" altLang="en-US" sz="2000" spc="-15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  <a:sym typeface="+mn-ea"/>
              </a:rPr>
              <a:t>但是，分片实验失败，原因可能半径的选择。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None/>
              <a:tabLst>
                <a:tab pos="641985" algn="l"/>
                <a:tab pos="642620" algn="l"/>
              </a:tabLst>
              <a:defRPr/>
            </a:pPr>
            <a:endParaRPr kumimoji="0" lang="zh-CN" altLang="en-US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None/>
              <a:tabLst>
                <a:tab pos="641985" algn="l"/>
                <a:tab pos="642620" algn="l"/>
              </a:tabLst>
              <a:defRPr/>
            </a:pPr>
            <a:endParaRPr kumimoji="0" lang="zh-CN" altLang="en-US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138430" marR="0" lvl="0" indent="0" algn="l" defTabSz="914400" rtl="0" eaLnBrk="1" fontAlgn="auto" latinLnBrk="0" hangingPunct="1">
              <a:lnSpc>
                <a:spcPct val="100000"/>
              </a:lnSpc>
              <a:spcBef>
                <a:spcPts val="17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7" y="615953"/>
            <a:ext cx="3128068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>
                <a:solidFill>
                  <a:srgbClr val="252525"/>
                </a:solidFill>
                <a:sym typeface="+mn-ea"/>
              </a:rPr>
              <a:t>程序验证分析</a:t>
            </a:r>
            <a:endParaRPr lang="zh-CN" spc="-5" dirty="0">
              <a:solidFill>
                <a:srgbClr val="252525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2200" y="2063842"/>
            <a:ext cx="432358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5" y="2165191"/>
            <a:ext cx="7378700" cy="19170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"/>
              </a:spcBef>
              <a:buClr>
                <a:srgbClr val="C995D3"/>
              </a:buClr>
              <a:buFont typeface="Wingdings" panose="05000000000000000000"/>
              <a:buChar char=""/>
            </a:pPr>
            <a:r>
              <a:rPr lang="zh-CN" sz="2400">
                <a:latin typeface="微软雅黑" panose="020B0503020204020204" charset="-122"/>
                <a:cs typeface="微软雅黑" panose="020B0503020204020204" charset="-122"/>
                <a:sym typeface="+mn-ea"/>
              </a:rPr>
              <a:t>实现了三种方案（平均半径）</a:t>
            </a:r>
            <a:endParaRPr lang="zh-CN" sz="240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C995D3"/>
              </a:buClr>
              <a:buFont typeface="Wingdings" panose="05000000000000000000"/>
              <a:buChar char=""/>
            </a:pPr>
            <a:endParaRPr sz="3950">
              <a:latin typeface="Times New Roman" panose="02020603050405020304"/>
              <a:cs typeface="Times New Roman" panose="02020603050405020304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sz="20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行相加法（存在负元素）</a:t>
            </a:r>
            <a:endParaRPr sz="2000" dirty="0">
              <a:solidFill>
                <a:srgbClr val="5B2964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sz="20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对角元素放大（保证对角元素是大于</a:t>
            </a:r>
            <a:r>
              <a:rPr lang="en-US" altLang="zh-CN" sz="20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sz="20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000" dirty="0">
              <a:solidFill>
                <a:srgbClr val="5B2964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sz="20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角点积分（存在负元素）</a:t>
            </a:r>
            <a:endParaRPr lang="zh-CN" sz="2000" dirty="0">
              <a:solidFill>
                <a:srgbClr val="5B2964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</a:rPr>
              <a:t>5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7" y="619510"/>
            <a:ext cx="180086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/>
              <a:t>集中质量阵</a:t>
            </a:r>
            <a:endParaRPr lang="zh-CN" spc="-5" dirty="0"/>
          </a:p>
        </p:txBody>
      </p:sp>
      <p:pic>
        <p:nvPicPr>
          <p:cNvPr id="9" name="图片 8" descr="8节点surrenddity单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6910" y="2233930"/>
            <a:ext cx="244792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7" y="615953"/>
            <a:ext cx="1800860" cy="4425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spc="-5" dirty="0">
                <a:solidFill>
                  <a:srgbClr val="252525"/>
                </a:solidFill>
              </a:rPr>
              <a:t>模态分析</a:t>
            </a:r>
            <a:endParaRPr lang="zh-CN" spc="-5" dirty="0">
              <a:solidFill>
                <a:srgbClr val="252525"/>
              </a:solidFill>
            </a:endParaRPr>
          </a:p>
        </p:txBody>
      </p:sp>
      <p:pic>
        <p:nvPicPr>
          <p:cNvPr id="14" name="图片 13" descr="frequency-pip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530" y="1859280"/>
            <a:ext cx="11076305" cy="45935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8652"/>
            <a:ext cx="12192000" cy="3020695"/>
          </a:xfrm>
          <a:custGeom>
            <a:avLst/>
            <a:gdLst/>
            <a:ahLst/>
            <a:cxnLst/>
            <a:rect l="l" t="t" r="r" b="b"/>
            <a:pathLst>
              <a:path w="12192000" h="3020695">
                <a:moveTo>
                  <a:pt x="0" y="3020555"/>
                </a:moveTo>
                <a:lnTo>
                  <a:pt x="12192000" y="3020555"/>
                </a:lnTo>
                <a:lnTo>
                  <a:pt x="12192000" y="0"/>
                </a:lnTo>
                <a:lnTo>
                  <a:pt x="0" y="0"/>
                </a:lnTo>
                <a:lnTo>
                  <a:pt x="0" y="3020555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43843" y="6033528"/>
            <a:ext cx="565391" cy="565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4286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560" y="2764535"/>
            <a:ext cx="1260475" cy="1259205"/>
          </a:xfrm>
          <a:custGeom>
            <a:avLst/>
            <a:gdLst/>
            <a:ahLst/>
            <a:cxnLst/>
            <a:rect l="l" t="t" r="r" b="b"/>
            <a:pathLst>
              <a:path w="1260475" h="1259204">
                <a:moveTo>
                  <a:pt x="630174" y="0"/>
                </a:moveTo>
                <a:lnTo>
                  <a:pt x="583143" y="1726"/>
                </a:lnTo>
                <a:lnTo>
                  <a:pt x="537052" y="6824"/>
                </a:lnTo>
                <a:lnTo>
                  <a:pt x="492021" y="15172"/>
                </a:lnTo>
                <a:lnTo>
                  <a:pt x="448173" y="26648"/>
                </a:lnTo>
                <a:lnTo>
                  <a:pt x="405628" y="41131"/>
                </a:lnTo>
                <a:lnTo>
                  <a:pt x="364510" y="58499"/>
                </a:lnTo>
                <a:lnTo>
                  <a:pt x="324940" y="78630"/>
                </a:lnTo>
                <a:lnTo>
                  <a:pt x="287039" y="101402"/>
                </a:lnTo>
                <a:lnTo>
                  <a:pt x="250930" y="126695"/>
                </a:lnTo>
                <a:lnTo>
                  <a:pt x="216735" y="154385"/>
                </a:lnTo>
                <a:lnTo>
                  <a:pt x="184575" y="184351"/>
                </a:lnTo>
                <a:lnTo>
                  <a:pt x="154572" y="216472"/>
                </a:lnTo>
                <a:lnTo>
                  <a:pt x="126848" y="250626"/>
                </a:lnTo>
                <a:lnTo>
                  <a:pt x="101526" y="286691"/>
                </a:lnTo>
                <a:lnTo>
                  <a:pt x="78726" y="324546"/>
                </a:lnTo>
                <a:lnTo>
                  <a:pt x="58570" y="364069"/>
                </a:lnTo>
                <a:lnTo>
                  <a:pt x="41181" y="405137"/>
                </a:lnTo>
                <a:lnTo>
                  <a:pt x="26681" y="447630"/>
                </a:lnTo>
                <a:lnTo>
                  <a:pt x="15191" y="491426"/>
                </a:lnTo>
                <a:lnTo>
                  <a:pt x="6832" y="536402"/>
                </a:lnTo>
                <a:lnTo>
                  <a:pt x="1728" y="582438"/>
                </a:lnTo>
                <a:lnTo>
                  <a:pt x="0" y="629412"/>
                </a:lnTo>
                <a:lnTo>
                  <a:pt x="1728" y="676385"/>
                </a:lnTo>
                <a:lnTo>
                  <a:pt x="6832" y="722421"/>
                </a:lnTo>
                <a:lnTo>
                  <a:pt x="15191" y="767397"/>
                </a:lnTo>
                <a:lnTo>
                  <a:pt x="26681" y="811193"/>
                </a:lnTo>
                <a:lnTo>
                  <a:pt x="41181" y="853686"/>
                </a:lnTo>
                <a:lnTo>
                  <a:pt x="58570" y="894754"/>
                </a:lnTo>
                <a:lnTo>
                  <a:pt x="78726" y="934277"/>
                </a:lnTo>
                <a:lnTo>
                  <a:pt x="101526" y="972132"/>
                </a:lnTo>
                <a:lnTo>
                  <a:pt x="126848" y="1008197"/>
                </a:lnTo>
                <a:lnTo>
                  <a:pt x="154572" y="1042351"/>
                </a:lnTo>
                <a:lnTo>
                  <a:pt x="184575" y="1074472"/>
                </a:lnTo>
                <a:lnTo>
                  <a:pt x="216735" y="1104438"/>
                </a:lnTo>
                <a:lnTo>
                  <a:pt x="250930" y="1132128"/>
                </a:lnTo>
                <a:lnTo>
                  <a:pt x="287039" y="1157421"/>
                </a:lnTo>
                <a:lnTo>
                  <a:pt x="324940" y="1180193"/>
                </a:lnTo>
                <a:lnTo>
                  <a:pt x="364510" y="1200324"/>
                </a:lnTo>
                <a:lnTo>
                  <a:pt x="405628" y="1217692"/>
                </a:lnTo>
                <a:lnTo>
                  <a:pt x="448173" y="1232175"/>
                </a:lnTo>
                <a:lnTo>
                  <a:pt x="492021" y="1243651"/>
                </a:lnTo>
                <a:lnTo>
                  <a:pt x="537052" y="1251999"/>
                </a:lnTo>
                <a:lnTo>
                  <a:pt x="583143" y="1257097"/>
                </a:lnTo>
                <a:lnTo>
                  <a:pt x="630174" y="1258824"/>
                </a:lnTo>
                <a:lnTo>
                  <a:pt x="677204" y="1257097"/>
                </a:lnTo>
                <a:lnTo>
                  <a:pt x="723295" y="1251999"/>
                </a:lnTo>
                <a:lnTo>
                  <a:pt x="768326" y="1243651"/>
                </a:lnTo>
                <a:lnTo>
                  <a:pt x="812174" y="1232175"/>
                </a:lnTo>
                <a:lnTo>
                  <a:pt x="854719" y="1217692"/>
                </a:lnTo>
                <a:lnTo>
                  <a:pt x="895837" y="1200324"/>
                </a:lnTo>
                <a:lnTo>
                  <a:pt x="935407" y="1180193"/>
                </a:lnTo>
                <a:lnTo>
                  <a:pt x="973308" y="1157421"/>
                </a:lnTo>
                <a:lnTo>
                  <a:pt x="1009417" y="1132128"/>
                </a:lnTo>
                <a:lnTo>
                  <a:pt x="1043612" y="1104438"/>
                </a:lnTo>
                <a:lnTo>
                  <a:pt x="1075772" y="1074472"/>
                </a:lnTo>
                <a:lnTo>
                  <a:pt x="1105775" y="1042351"/>
                </a:lnTo>
                <a:lnTo>
                  <a:pt x="1133499" y="1008197"/>
                </a:lnTo>
                <a:lnTo>
                  <a:pt x="1158821" y="972132"/>
                </a:lnTo>
                <a:lnTo>
                  <a:pt x="1181621" y="934277"/>
                </a:lnTo>
                <a:lnTo>
                  <a:pt x="1201777" y="894754"/>
                </a:lnTo>
                <a:lnTo>
                  <a:pt x="1219166" y="853686"/>
                </a:lnTo>
                <a:lnTo>
                  <a:pt x="1233666" y="811193"/>
                </a:lnTo>
                <a:lnTo>
                  <a:pt x="1245156" y="767397"/>
                </a:lnTo>
                <a:lnTo>
                  <a:pt x="1253515" y="722421"/>
                </a:lnTo>
                <a:lnTo>
                  <a:pt x="1258619" y="676385"/>
                </a:lnTo>
                <a:lnTo>
                  <a:pt x="1260348" y="629412"/>
                </a:lnTo>
                <a:lnTo>
                  <a:pt x="1258619" y="582438"/>
                </a:lnTo>
                <a:lnTo>
                  <a:pt x="1253515" y="536402"/>
                </a:lnTo>
                <a:lnTo>
                  <a:pt x="1245156" y="491426"/>
                </a:lnTo>
                <a:lnTo>
                  <a:pt x="1233666" y="447630"/>
                </a:lnTo>
                <a:lnTo>
                  <a:pt x="1219166" y="405137"/>
                </a:lnTo>
                <a:lnTo>
                  <a:pt x="1201777" y="364069"/>
                </a:lnTo>
                <a:lnTo>
                  <a:pt x="1181621" y="324546"/>
                </a:lnTo>
                <a:lnTo>
                  <a:pt x="1158821" y="286691"/>
                </a:lnTo>
                <a:lnTo>
                  <a:pt x="1133499" y="250626"/>
                </a:lnTo>
                <a:lnTo>
                  <a:pt x="1105775" y="216472"/>
                </a:lnTo>
                <a:lnTo>
                  <a:pt x="1075772" y="184351"/>
                </a:lnTo>
                <a:lnTo>
                  <a:pt x="1043612" y="154385"/>
                </a:lnTo>
                <a:lnTo>
                  <a:pt x="1009417" y="126695"/>
                </a:lnTo>
                <a:lnTo>
                  <a:pt x="973308" y="101402"/>
                </a:lnTo>
                <a:lnTo>
                  <a:pt x="935407" y="78630"/>
                </a:lnTo>
                <a:lnTo>
                  <a:pt x="895837" y="58499"/>
                </a:lnTo>
                <a:lnTo>
                  <a:pt x="854719" y="41131"/>
                </a:lnTo>
                <a:lnTo>
                  <a:pt x="812174" y="26648"/>
                </a:lnTo>
                <a:lnTo>
                  <a:pt x="768326" y="15172"/>
                </a:lnTo>
                <a:lnTo>
                  <a:pt x="723295" y="6824"/>
                </a:lnTo>
                <a:lnTo>
                  <a:pt x="677204" y="1726"/>
                </a:lnTo>
                <a:lnTo>
                  <a:pt x="630174" y="0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9622" y="2649917"/>
            <a:ext cx="3841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5</a:t>
            </a:r>
            <a:endParaRPr kumimoji="0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3376" y="3125215"/>
            <a:ext cx="39704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/>
              <a:t>激波管管壁响应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2028995" y="605301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C995D3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558" y="2091647"/>
            <a:ext cx="4978400" cy="41036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管道中的压力突变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激波管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枪膛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水击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。。。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材料中的应力变化（可能的短时高应力值带来的隐患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?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）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内外壁受激振动（是否是噪声的部分来源？）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7" y="619510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问题背景</a:t>
            </a:r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9144138" y="6261765"/>
            <a:ext cx="152386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Credit:</a:t>
            </a:r>
            <a:r>
              <a:rPr kumimoji="0" sz="1800" b="0" i="0" u="none" strike="noStrike" kern="1200" cap="none" spc="-95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52525"/>
                </a:solidFill>
                <a:effectLst/>
                <a:uLnTx/>
                <a:uFillTx/>
                <a:latin typeface="等线" panose="02010600030101010101" charset="-122"/>
                <a:ea typeface="宋体" panose="02010600030101010101" pitchFamily="2" charset="-122"/>
                <a:cs typeface="等线" panose="02010600030101010101" charset="-122"/>
              </a:rPr>
              <a:t>蒋冬冬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+mn-ea"/>
              <a:cs typeface="等线" panose="02010600030101010101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1860316"/>
            <a:ext cx="3112324" cy="205413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603" y="4310203"/>
            <a:ext cx="4195325" cy="1330607"/>
          </a:xfrm>
          <a:prstGeom prst="rect">
            <a:avLst/>
          </a:prstGeom>
          <a:gradFill>
            <a:gsLst>
              <a:gs pos="57518">
                <a:srgbClr val="C1D2E7"/>
              </a:gs>
              <a:gs pos="45135">
                <a:srgbClr val="CDDBEC"/>
              </a:gs>
              <a:gs pos="34513">
                <a:srgbClr val="D8E3F0"/>
              </a:gs>
              <a:gs pos="22112">
                <a:srgbClr val="E5ECF5"/>
              </a:gs>
              <a:gs pos="5000">
                <a:schemeClr val="accent1">
                  <a:lumMod val="5000"/>
                  <a:lumOff val="9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6139" y="1809030"/>
            <a:ext cx="2875789" cy="2054134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40" y="694117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186" y="2083052"/>
            <a:ext cx="5486400" cy="248273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实际问题的特点</a:t>
            </a:r>
            <a:endParaRPr kumimoji="0" 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气固耦合（边界层，激波演化）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高温高压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足够长的管道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振动中的耗散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138430" marR="0" lvl="0" indent="0" algn="l" defTabSz="914400" rtl="0" eaLnBrk="1" fontAlgn="auto" latinLnBrk="0" hangingPunct="1">
              <a:lnSpc>
                <a:spcPct val="100000"/>
              </a:lnSpc>
              <a:spcBef>
                <a:spcPts val="17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289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问题简化与模型建立</a:t>
            </a:r>
            <a:endParaRPr spc="-5" dirty="0">
              <a:solidFill>
                <a:srgbClr val="252525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>
                <a:extLst>
                  <a:ext uri="{FF2B5EF4-FFF2-40B4-BE49-F238E27FC236}">
                    <ele attr="{88BC601C-A4B5-4F05-9577-23271C94D37C}"/>
                  </a:ext>
                </a:extLst>
              </p:cNvPr>
              <p:cNvSpPr txBox="1"/>
              <p:nvPr/>
            </p:nvSpPr>
            <p:spPr>
              <a:xfrm>
                <a:off x="6132342" y="2083053"/>
                <a:ext cx="4263445" cy="42739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18770" marR="0" lvl="0" indent="-306705" algn="l" defTabSz="914400" rtl="0" eaLnBrk="1" fontAlgn="auto" latinLnBrk="0" hangingPunct="1">
                  <a:lnSpc>
                    <a:spcPct val="100000"/>
                  </a:lnSpc>
                  <a:spcBef>
                    <a:spcPts val="100"/>
                  </a:spcBef>
                  <a:spcAft>
                    <a:spcPts val="0"/>
                  </a:spcAft>
                  <a:buClr>
                    <a:srgbClr val="C995D3"/>
                  </a:buClr>
                  <a:buSzPct val="91666"/>
                  <a:buFont typeface="Wingdings"/>
                  <a:buChar char=""/>
                  <a:tabLst>
                    <a:tab pos="318770" algn="l"/>
                    <a:tab pos="319405" algn="l"/>
                  </a:tabLst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Times New Roman"/>
                  </a:rPr>
                  <a:t>模型简化</a:t>
                </a:r>
                <a:endParaRPr kumimoji="0" lang="zh-CN" altLang="en-US" sz="3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/>
                  <a:ea typeface="宋体" panose="02010600030101010101" pitchFamily="2" charset="-122"/>
                  <a:cs typeface="Times New Roman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en-US" sz="2000" b="0" i="0" u="none" strike="noStrike" kern="1200" cap="none" spc="-15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提取主要变化，即激波波阵面经过的压力变化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108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温度传播速度足够慢，不影响应力发展（时间尺度为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0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E7E6E6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5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EECE1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量级）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108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上下边界采用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z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方向固定，静力问题中是合理的简化，动力学问题中需对不同情况分别分析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  <a:p>
                <a:pPr marL="641985" marR="0" lvl="1" indent="-305435" algn="l" defTabSz="914400" rtl="0" eaLnBrk="1" fontAlgn="auto" latinLnBrk="0" hangingPunct="1">
                  <a:lnSpc>
                    <a:spcPct val="100000"/>
                  </a:lnSpc>
                  <a:spcBef>
                    <a:spcPts val="1080"/>
                  </a:spcBef>
                  <a:spcAft>
                    <a:spcPts val="0"/>
                  </a:spcAft>
                  <a:buClr>
                    <a:srgbClr val="C995D3"/>
                  </a:buClr>
                  <a:buSzPct val="90000"/>
                  <a:buFont typeface="Wingdings"/>
                  <a:buChar char=""/>
                  <a:tabLst>
                    <a:tab pos="641985" algn="l"/>
                    <a:tab pos="642620" algn="l"/>
                  </a:tabLst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E7E6E6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微软雅黑"/>
                  </a:rPr>
                  <a:t>极短时间内做为无阻尼系统处理，选取带有高频阻尼的时间积分方法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宋体" panose="02010600030101010101" pitchFamily="2" charset="-122"/>
                  <a:cs typeface="微软雅黑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342" y="2083053"/>
                <a:ext cx="4263445" cy="4273927"/>
              </a:xfrm>
              <a:prstGeom prst="rect">
                <a:avLst/>
              </a:prstGeom>
              <a:blipFill rotWithShape="1">
                <a:blip r:embed="rId3"/>
                <a:stretch>
                  <a:fillRect l="-1288" t="-1569" r="-1431" b="-12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964690" y="6128502"/>
            <a:ext cx="400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85"/>
              </a:spcBef>
            </a:pPr>
            <a:r>
              <a:rPr sz="200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I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2940" y="1869947"/>
            <a:ext cx="4978400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zh-CN" altLang="en-US" sz="24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文献调研模块</a:t>
            </a:r>
            <a:r>
              <a:rPr sz="24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altLang="en-US" sz="24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整体参与</a:t>
            </a:r>
            <a:endParaRPr sz="3950" dirty="0">
              <a:latin typeface="Times New Roman" panose="02020603050405020304"/>
              <a:cs typeface="Times New Roman" panose="02020603050405020304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隐式</a:t>
            </a:r>
            <a:r>
              <a:rPr lang="en-US" altLang="zh-CN" sz="2000" dirty="0">
                <a:latin typeface="微软雅黑" panose="020B0503020204020204" charset="-122"/>
                <a:cs typeface="微软雅黑" panose="020B0503020204020204" charset="-122"/>
              </a:rPr>
              <a:t>Newmark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方法的改进</a:t>
            </a:r>
            <a:endParaRPr lang="en-US" altLang="zh-CN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精读数篇后选择两篇进行了程序实现</a:t>
            </a:r>
            <a:endParaRPr lang="zh-CN"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743481"/>
                </a:solidFill>
                <a:latin typeface="微软雅黑" panose="020B0503020204020204" charset="-122"/>
                <a:cs typeface="微软雅黑" panose="020B0503020204020204" charset="-122"/>
              </a:rPr>
              <a:t>3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3899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实现内容和整体分工</a:t>
            </a:r>
            <a:endParaRPr lang="zh-CN" spc="-5" dirty="0"/>
          </a:p>
        </p:txBody>
      </p:sp>
      <p:sp>
        <p:nvSpPr>
          <p:cNvPr id="9" name="文本框 8"/>
          <p:cNvSpPr txBox="1"/>
          <p:nvPr/>
        </p:nvSpPr>
        <p:spPr>
          <a:xfrm>
            <a:off x="557900" y="3367850"/>
            <a:ext cx="5575614" cy="1999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indent="-306705">
              <a:lnSpc>
                <a:spcPct val="100000"/>
              </a:lnSpc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zh-CN" altLang="en-US" sz="24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程序改写</a:t>
            </a:r>
            <a:endParaRPr lang="zh-CN" altLang="en-US" sz="3950" dirty="0">
              <a:latin typeface="Times New Roman" panose="02020603050405020304"/>
              <a:cs typeface="Times New Roman" panose="02020603050405020304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波形松弛</a:t>
            </a:r>
            <a:r>
              <a:rPr lang="en-US" altLang="zh-CN" sz="2000" dirty="0">
                <a:latin typeface="微软雅黑" panose="020B0503020204020204" charset="-122"/>
                <a:cs typeface="微软雅黑" panose="020B0503020204020204" charset="-122"/>
              </a:rPr>
              <a:t>Newmark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方法         （蒋冬冬）</a:t>
            </a:r>
            <a:endParaRPr lang="en-US" altLang="zh-CN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en-US" altLang="zh-CN" sz="2000" dirty="0">
                <a:latin typeface="微软雅黑" panose="020B0503020204020204" charset="-122"/>
                <a:cs typeface="微软雅黑" panose="020B0503020204020204" charset="-122"/>
              </a:rPr>
              <a:t>Newmark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方法以及参数优化  （李标）</a:t>
            </a:r>
            <a:endParaRPr lang="en-US" altLang="zh-CN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四边形</a:t>
            </a:r>
            <a:r>
              <a:rPr lang="en-US" altLang="zh-CN" sz="2000" dirty="0">
                <a:latin typeface="微软雅黑" panose="020B0503020204020204" charset="-122"/>
                <a:cs typeface="微软雅黑" panose="020B0503020204020204" charset="-122"/>
              </a:rPr>
              <a:t>8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节点轴对称单元         （王一铮）</a:t>
            </a:r>
            <a:endParaRPr lang="en-US" altLang="zh-CN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en-US" altLang="zh-CN" sz="2000" dirty="0" err="1">
                <a:latin typeface="微软雅黑" panose="020B0503020204020204" charset="-122"/>
                <a:cs typeface="微软雅黑" panose="020B0503020204020204" charset="-122"/>
              </a:rPr>
              <a:t>Vtk</a:t>
            </a:r>
            <a:r>
              <a:rPr lang="zh-CN" altLang="en-US" sz="2000" dirty="0">
                <a:latin typeface="微软雅黑" panose="020B0503020204020204" charset="-122"/>
                <a:cs typeface="微软雅黑" panose="020B0503020204020204" charset="-122"/>
              </a:rPr>
              <a:t>格式输出                          （蒋冬冬）</a:t>
            </a:r>
            <a:endParaRPr lang="en-US" altLang="zh-CN"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lnSpc>
                <a:spcPct val="100000"/>
              </a:lnSpc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endParaRPr lang="zh-CN" altLang="en-US" sz="20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58000" y="3429000"/>
            <a:ext cx="4776100" cy="1691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lvl="0" indent="-306705">
              <a:spcBef>
                <a:spcPts val="100"/>
              </a:spcBef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</a:pPr>
            <a:r>
              <a:rPr lang="zh-CN" altLang="en-US" sz="2400" dirty="0">
                <a:solidFill>
                  <a:srgbClr val="5B2964"/>
                </a:solidFill>
                <a:latin typeface="微软雅黑" panose="020B0503020204020204" charset="-122"/>
                <a:cs typeface="微软雅黑" panose="020B0503020204020204" charset="-122"/>
              </a:rPr>
              <a:t>验算以及实际算例分析</a:t>
            </a:r>
            <a:endParaRPr lang="zh-CN" altLang="en-US" sz="3950" dirty="0">
              <a:solidFill>
                <a:prstClr val="black"/>
              </a:solidFill>
              <a:latin typeface="Times New Roman" panose="02020603050405020304"/>
              <a:cs typeface="Times New Roman" panose="02020603050405020304"/>
            </a:endParaRPr>
          </a:p>
          <a:p>
            <a:pPr marL="641985" lvl="1" indent="-305435"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Abaqus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验证</a:t>
            </a:r>
            <a:r>
              <a:rPr lang="en-US" altLang="zh-CN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stapmat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 （王一铮）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实际问题选题            （整体参与）</a:t>
            </a:r>
            <a:endParaRPr lang="en-US" altLang="zh-CN" sz="2000" dirty="0">
              <a:solidFill>
                <a:prstClr val="black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建模与分析               （蒋冬冬）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L="641985" lvl="1" indent="-305435"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模态分析                   （王一铮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000" dirty="0">
              <a:solidFill>
                <a:prstClr val="black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2558" y="2091647"/>
            <a:ext cx="4978400" cy="3683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模型尺寸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内径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10mm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，外径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15mm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（关注物理现象和数值数量级，尺寸为随意取值）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高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40mm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，和厚度之间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8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倍的差距是一个综合考虑了网格规模，边界影响，网格长宽比后的结果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网格个数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75*300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，共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22500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个网格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38230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问题简化与模型建立</a:t>
            </a:r>
            <a:endParaRPr spc="-5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1960" y="1778093"/>
            <a:ext cx="1804572" cy="480406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  <a:ln>
            <a:solidFill>
              <a:srgbClr val="FFFF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140" y="694117"/>
            <a:ext cx="10033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25186" y="2083052"/>
            <a:ext cx="5042214" cy="418832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边界条件以及载荷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上下边界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Z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方向固定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施加内壁从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位置开始向上发展的压力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   模拟激波，压力值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100Mpa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压力发展速度取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  ,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 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 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/s,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5600m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/s, 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6000m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。后增加了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2800m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3230m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   (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由参数计算得钢横波波速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3230m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   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纵波波速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5610m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/s)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2896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问题简化与模型建立</a:t>
            </a:r>
            <a:endParaRPr spc="-5" dirty="0">
              <a:solidFill>
                <a:srgbClr val="252525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62442"/>
            <a:ext cx="5674392" cy="3841269"/>
          </a:xfrm>
          <a:prstGeom prst="rect">
            <a:avLst/>
          </a:prstGeom>
        </p:spPr>
      </p:pic>
      <p:cxnSp>
        <p:nvCxnSpPr>
          <p:cNvPr id="23" name="直接箭头连接符 22"/>
          <p:cNvCxnSpPr/>
          <p:nvPr/>
        </p:nvCxnSpPr>
        <p:spPr>
          <a:xfrm>
            <a:off x="7553070" y="4642279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7553070" y="4953000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7553070" y="5257800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7553070" y="5562600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7553070" y="5867400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7553070" y="6181345"/>
            <a:ext cx="685800" cy="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553070" y="4642279"/>
            <a:ext cx="0" cy="15390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964690" y="6128502"/>
            <a:ext cx="406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5" y="2165191"/>
            <a:ext cx="8149645" cy="314445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波形松弛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Newmark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方法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dt =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2e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-6 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（虽然具有无条件稳定，但是还有收敛性要求）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γ = 5/6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β = 4/9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，因为问题中有强间断的弹性波的相互作用，为避免高频震荡的产生而使用具有高频数值阻尼的参数，同时因为我们的时间步长足够小，该阻尼项对物理过程的影响较低。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输出整个弹性体内的最大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应力随时间变化图，内外边界中点的位移响应，以及过程中的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vtk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文件。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6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7" y="619510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计算参数</a:t>
            </a:r>
            <a:endParaRPr spc="-5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8731" y="1778093"/>
            <a:ext cx="1810669" cy="4804064"/>
          </a:xfrm>
          <a:prstGeom prst="rect">
            <a:avLst/>
          </a:prstGeom>
        </p:spPr>
      </p:pic>
      <p:sp>
        <p:nvSpPr>
          <p:cNvPr id="14" name="箭头: 右 13"/>
          <p:cNvSpPr/>
          <p:nvPr/>
        </p:nvSpPr>
        <p:spPr>
          <a:xfrm rot="2346257">
            <a:off x="9295550" y="3572317"/>
            <a:ext cx="1165225" cy="350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箭头: 右 14"/>
          <p:cNvSpPr/>
          <p:nvPr/>
        </p:nvSpPr>
        <p:spPr>
          <a:xfrm rot="18388877">
            <a:off x="9858160" y="4485610"/>
            <a:ext cx="1165225" cy="3503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4" y="2063842"/>
            <a:ext cx="9140245" cy="2359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结果分析内容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观察不同激波速度下管壁内应力波发展的区别和特点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分析模拟区域内的最大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Mises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应力以及出现位置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由给出的位移时间响应曲线大概计算整体振动的周期以及振幅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138430" marR="0" lvl="0" indent="0" algn="l" defTabSz="914400" rtl="0" eaLnBrk="1" fontAlgn="auto" latinLnBrk="0" hangingPunct="1">
              <a:lnSpc>
                <a:spcPct val="100000"/>
              </a:lnSpc>
              <a:spcBef>
                <a:spcPts val="17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7" y="615953"/>
            <a:ext cx="3128068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172200" y="2063842"/>
            <a:ext cx="4323589" cy="1069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6" y="2165191"/>
            <a:ext cx="4415844" cy="35214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不同激波速度下的应力波发展形式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取激波传递到中间位置时刻图像如右图所示，可见区域内并没有强间断的弹性波出现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激波到达位置的下游有较多扰动，由于这道弹性波波阵面在不断扩大，故强度在不断降低，到达边界时已经很弱，所以现在可以忽略边界条件的影响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8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0" y="1981200"/>
            <a:ext cx="2949548" cy="420835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5" y="2063842"/>
            <a:ext cx="4415845" cy="4267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不同激波速度下的应力波发展形式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与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000m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时明显不同，在激波到达位置附近有显著的应力集中，数值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or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物理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or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边界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原理尚不明确，猜测因为钢中横波波速为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3230m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，由于此时激波速度约等于横波波速，之前所产生的扰动累积在激波波阵面所在位置附近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lt"/>
              <a:ea typeface="+mn-ea"/>
              <a:cs typeface="微软雅黑" panose="020B0503020204020204" charset="-122"/>
            </a:endParaRPr>
          </a:p>
          <a:p>
            <a:pPr marL="138430" marR="0" lvl="0" indent="0" algn="l" defTabSz="914400" rtl="0" eaLnBrk="1" fontAlgn="auto" latinLnBrk="0" hangingPunct="1">
              <a:lnSpc>
                <a:spcPct val="100000"/>
              </a:lnSpc>
              <a:spcBef>
                <a:spcPts val="175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93" y="2216806"/>
            <a:ext cx="2847619" cy="396190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6" y="2165191"/>
            <a:ext cx="4415844" cy="38292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激波速度在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附近的进一步分析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为进一步了解在激波速度取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时管壁内出现的应力集中现象，对于激波速度为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3230m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2800m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进行了数值模拟，随着速度的变化，激波抵达位置附近的应力集中区域的位置也发生了偏移，同时在后面的最大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应力分析中可以看出这两种情况都没有出现显著的应力增加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251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10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4067" y="2027859"/>
            <a:ext cx="2897142" cy="416169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209" y="2019740"/>
            <a:ext cx="2885401" cy="416981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20000" y="5316244"/>
            <a:ext cx="101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2800m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81154" y="5316244"/>
            <a:ext cx="1018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3230m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/s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5" y="2063842"/>
            <a:ext cx="5177845" cy="38215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不同激波速度下的应力波发展形式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波系结构再次发生明显变化，激波到达位置出现了一道强间断的弹性波，产生机理可合理解释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右侧图像中给出了各个质点的速度组成的矢量图，可看到质点速度平行于波阵面，这是横波的显著特征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激波经过后管壁内波系的演化与边界条件的影响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591570" y="2004287"/>
            <a:ext cx="4717719" cy="3933334"/>
            <a:chOff x="6591570" y="2004287"/>
            <a:chExt cx="4717719" cy="3933334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91570" y="2004288"/>
              <a:ext cx="2171429" cy="3933333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35072" y="2004287"/>
              <a:ext cx="2574217" cy="39333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8535" y="1789320"/>
            <a:ext cx="2587044" cy="4075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波系传播</a:t>
            </a: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惠更斯原理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横波纵波速度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≈3200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≈5600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与理论值符合良好（相同参数下使用一般弹性体下公式计算）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边界影响，下边界横波扰动位置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16mm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；上边界无扰动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 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32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12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905" y="1780848"/>
            <a:ext cx="4876190" cy="3933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1780848"/>
            <a:ext cx="2996665" cy="393333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5" y="2063842"/>
            <a:ext cx="4415845" cy="32060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不同激波速度下的应力波发展形式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5600m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 typeface="Wingdings" panose="05000000000000000000"/>
              <a:buChar char=""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可以观察到较之前增加了一道较为明显的弹性波阵面，为纵波累计所致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激波速度和纵波速度大致相同，但是没有出现类似于激波速度为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时的应力集中现象。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9820" y="1999870"/>
            <a:ext cx="3333333" cy="41238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8652"/>
            <a:ext cx="12192000" cy="3020695"/>
          </a:xfrm>
          <a:custGeom>
            <a:avLst/>
            <a:gdLst/>
            <a:ahLst/>
            <a:cxnLst/>
            <a:rect l="l" t="t" r="r" b="b"/>
            <a:pathLst>
              <a:path w="12192000" h="3020695">
                <a:moveTo>
                  <a:pt x="0" y="3020555"/>
                </a:moveTo>
                <a:lnTo>
                  <a:pt x="12192000" y="3020555"/>
                </a:lnTo>
                <a:lnTo>
                  <a:pt x="12192000" y="0"/>
                </a:lnTo>
                <a:lnTo>
                  <a:pt x="0" y="0"/>
                </a:lnTo>
                <a:lnTo>
                  <a:pt x="0" y="3020555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43843" y="6033528"/>
            <a:ext cx="565391" cy="565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4286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560" y="2764535"/>
            <a:ext cx="1260475" cy="1259205"/>
          </a:xfrm>
          <a:custGeom>
            <a:avLst/>
            <a:gdLst/>
            <a:ahLst/>
            <a:cxnLst/>
            <a:rect l="l" t="t" r="r" b="b"/>
            <a:pathLst>
              <a:path w="1260475" h="1259204">
                <a:moveTo>
                  <a:pt x="630174" y="0"/>
                </a:moveTo>
                <a:lnTo>
                  <a:pt x="583143" y="1726"/>
                </a:lnTo>
                <a:lnTo>
                  <a:pt x="537052" y="6824"/>
                </a:lnTo>
                <a:lnTo>
                  <a:pt x="492021" y="15172"/>
                </a:lnTo>
                <a:lnTo>
                  <a:pt x="448173" y="26648"/>
                </a:lnTo>
                <a:lnTo>
                  <a:pt x="405628" y="41131"/>
                </a:lnTo>
                <a:lnTo>
                  <a:pt x="364510" y="58499"/>
                </a:lnTo>
                <a:lnTo>
                  <a:pt x="324940" y="78630"/>
                </a:lnTo>
                <a:lnTo>
                  <a:pt x="287039" y="101402"/>
                </a:lnTo>
                <a:lnTo>
                  <a:pt x="250930" y="126695"/>
                </a:lnTo>
                <a:lnTo>
                  <a:pt x="216735" y="154385"/>
                </a:lnTo>
                <a:lnTo>
                  <a:pt x="184575" y="184351"/>
                </a:lnTo>
                <a:lnTo>
                  <a:pt x="154572" y="216472"/>
                </a:lnTo>
                <a:lnTo>
                  <a:pt x="126848" y="250626"/>
                </a:lnTo>
                <a:lnTo>
                  <a:pt x="101526" y="286691"/>
                </a:lnTo>
                <a:lnTo>
                  <a:pt x="78726" y="324546"/>
                </a:lnTo>
                <a:lnTo>
                  <a:pt x="58570" y="364069"/>
                </a:lnTo>
                <a:lnTo>
                  <a:pt x="41181" y="405137"/>
                </a:lnTo>
                <a:lnTo>
                  <a:pt x="26681" y="447630"/>
                </a:lnTo>
                <a:lnTo>
                  <a:pt x="15191" y="491426"/>
                </a:lnTo>
                <a:lnTo>
                  <a:pt x="6832" y="536402"/>
                </a:lnTo>
                <a:lnTo>
                  <a:pt x="1728" y="582438"/>
                </a:lnTo>
                <a:lnTo>
                  <a:pt x="0" y="629412"/>
                </a:lnTo>
                <a:lnTo>
                  <a:pt x="1728" y="676385"/>
                </a:lnTo>
                <a:lnTo>
                  <a:pt x="6832" y="722421"/>
                </a:lnTo>
                <a:lnTo>
                  <a:pt x="15191" y="767397"/>
                </a:lnTo>
                <a:lnTo>
                  <a:pt x="26681" y="811193"/>
                </a:lnTo>
                <a:lnTo>
                  <a:pt x="41181" y="853686"/>
                </a:lnTo>
                <a:lnTo>
                  <a:pt x="58570" y="894754"/>
                </a:lnTo>
                <a:lnTo>
                  <a:pt x="78726" y="934277"/>
                </a:lnTo>
                <a:lnTo>
                  <a:pt x="101526" y="972132"/>
                </a:lnTo>
                <a:lnTo>
                  <a:pt x="126848" y="1008197"/>
                </a:lnTo>
                <a:lnTo>
                  <a:pt x="154572" y="1042351"/>
                </a:lnTo>
                <a:lnTo>
                  <a:pt x="184575" y="1074472"/>
                </a:lnTo>
                <a:lnTo>
                  <a:pt x="216735" y="1104438"/>
                </a:lnTo>
                <a:lnTo>
                  <a:pt x="250930" y="1132128"/>
                </a:lnTo>
                <a:lnTo>
                  <a:pt x="287039" y="1157421"/>
                </a:lnTo>
                <a:lnTo>
                  <a:pt x="324940" y="1180193"/>
                </a:lnTo>
                <a:lnTo>
                  <a:pt x="364510" y="1200324"/>
                </a:lnTo>
                <a:lnTo>
                  <a:pt x="405628" y="1217692"/>
                </a:lnTo>
                <a:lnTo>
                  <a:pt x="448173" y="1232175"/>
                </a:lnTo>
                <a:lnTo>
                  <a:pt x="492021" y="1243651"/>
                </a:lnTo>
                <a:lnTo>
                  <a:pt x="537052" y="1251999"/>
                </a:lnTo>
                <a:lnTo>
                  <a:pt x="583143" y="1257097"/>
                </a:lnTo>
                <a:lnTo>
                  <a:pt x="630174" y="1258824"/>
                </a:lnTo>
                <a:lnTo>
                  <a:pt x="677204" y="1257097"/>
                </a:lnTo>
                <a:lnTo>
                  <a:pt x="723295" y="1251999"/>
                </a:lnTo>
                <a:lnTo>
                  <a:pt x="768326" y="1243651"/>
                </a:lnTo>
                <a:lnTo>
                  <a:pt x="812174" y="1232175"/>
                </a:lnTo>
                <a:lnTo>
                  <a:pt x="854719" y="1217692"/>
                </a:lnTo>
                <a:lnTo>
                  <a:pt x="895837" y="1200324"/>
                </a:lnTo>
                <a:lnTo>
                  <a:pt x="935407" y="1180193"/>
                </a:lnTo>
                <a:lnTo>
                  <a:pt x="973308" y="1157421"/>
                </a:lnTo>
                <a:lnTo>
                  <a:pt x="1009417" y="1132128"/>
                </a:lnTo>
                <a:lnTo>
                  <a:pt x="1043612" y="1104438"/>
                </a:lnTo>
                <a:lnTo>
                  <a:pt x="1075772" y="1074472"/>
                </a:lnTo>
                <a:lnTo>
                  <a:pt x="1105775" y="1042351"/>
                </a:lnTo>
                <a:lnTo>
                  <a:pt x="1133499" y="1008197"/>
                </a:lnTo>
                <a:lnTo>
                  <a:pt x="1158821" y="972132"/>
                </a:lnTo>
                <a:lnTo>
                  <a:pt x="1181621" y="934277"/>
                </a:lnTo>
                <a:lnTo>
                  <a:pt x="1201777" y="894754"/>
                </a:lnTo>
                <a:lnTo>
                  <a:pt x="1219166" y="853686"/>
                </a:lnTo>
                <a:lnTo>
                  <a:pt x="1233666" y="811193"/>
                </a:lnTo>
                <a:lnTo>
                  <a:pt x="1245156" y="767397"/>
                </a:lnTo>
                <a:lnTo>
                  <a:pt x="1253515" y="722421"/>
                </a:lnTo>
                <a:lnTo>
                  <a:pt x="1258619" y="676385"/>
                </a:lnTo>
                <a:lnTo>
                  <a:pt x="1260348" y="629412"/>
                </a:lnTo>
                <a:lnTo>
                  <a:pt x="1258619" y="582438"/>
                </a:lnTo>
                <a:lnTo>
                  <a:pt x="1253515" y="536402"/>
                </a:lnTo>
                <a:lnTo>
                  <a:pt x="1245156" y="491426"/>
                </a:lnTo>
                <a:lnTo>
                  <a:pt x="1233666" y="447630"/>
                </a:lnTo>
                <a:lnTo>
                  <a:pt x="1219166" y="405137"/>
                </a:lnTo>
                <a:lnTo>
                  <a:pt x="1201777" y="364069"/>
                </a:lnTo>
                <a:lnTo>
                  <a:pt x="1181621" y="324546"/>
                </a:lnTo>
                <a:lnTo>
                  <a:pt x="1158821" y="286691"/>
                </a:lnTo>
                <a:lnTo>
                  <a:pt x="1133499" y="250626"/>
                </a:lnTo>
                <a:lnTo>
                  <a:pt x="1105775" y="216472"/>
                </a:lnTo>
                <a:lnTo>
                  <a:pt x="1075772" y="184351"/>
                </a:lnTo>
                <a:lnTo>
                  <a:pt x="1043612" y="154385"/>
                </a:lnTo>
                <a:lnTo>
                  <a:pt x="1009417" y="126695"/>
                </a:lnTo>
                <a:lnTo>
                  <a:pt x="973308" y="101402"/>
                </a:lnTo>
                <a:lnTo>
                  <a:pt x="935407" y="78630"/>
                </a:lnTo>
                <a:lnTo>
                  <a:pt x="895837" y="58499"/>
                </a:lnTo>
                <a:lnTo>
                  <a:pt x="854719" y="41131"/>
                </a:lnTo>
                <a:lnTo>
                  <a:pt x="812174" y="26648"/>
                </a:lnTo>
                <a:lnTo>
                  <a:pt x="768326" y="15172"/>
                </a:lnTo>
                <a:lnTo>
                  <a:pt x="723295" y="6824"/>
                </a:lnTo>
                <a:lnTo>
                  <a:pt x="677204" y="1726"/>
                </a:lnTo>
                <a:lnTo>
                  <a:pt x="630174" y="0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9622" y="2649917"/>
            <a:ext cx="3841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</a:t>
            </a:r>
            <a:endParaRPr kumimoji="0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3376" y="3125215"/>
            <a:ext cx="5418224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/>
              <a:t>文献调研情况</a:t>
            </a:r>
            <a:endParaRPr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2028995" y="605301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C995D3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6" y="2165191"/>
            <a:ext cx="4568244" cy="1441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不同激波速度下的应力波发展形式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-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6000m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/s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相似的波系结构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2513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14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2093975"/>
            <a:ext cx="2847619" cy="391428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18155" y="2063842"/>
            <a:ext cx="9445045" cy="283667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不同激波速度下的应力波发展形式</a:t>
            </a:r>
            <a:endParaRPr kumimoji="0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Clr>
                <a:srgbClr val="C995D3"/>
              </a:buClr>
              <a:buSzTx/>
              <a:buFontTx/>
              <a:buNone/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远低于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，无明显波阵面，上下边界的边界条件影响较低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附近，因横波波速和压力发展速度相似，出现较复杂的应力结构，甚至应力的急剧升高，下边界的影响同样累计在应力集中区域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3000m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/s-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5500m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，可见一道横波波阵面，下边界扰动只有纵波影响，且程度较低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大于</a:t>
            </a:r>
            <a:r>
              <a:rPr kumimoji="0" lang="en-US" altLang="zh-CN" sz="2000" b="0" i="0" u="none" strike="noStrike" kern="1200" cap="none" spc="-15" normalizeH="0" baseline="0" noProof="0" dirty="0" err="1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5500m</a:t>
            </a:r>
            <a:r>
              <a:rPr kumimoji="0" lang="en-US" altLang="zh-CN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/s</a:t>
            </a:r>
            <a:r>
              <a:rPr kumimoji="0" lang="zh-CN" altLang="en-US" sz="2000" b="0" i="0" u="none" strike="noStrike" kern="1200" cap="none" spc="-15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charset="-122"/>
              </a:rPr>
              <a:t>，新增纵波波阵面，边界条件对波系无影响</a:t>
            </a:r>
            <a:endParaRPr kumimoji="0" lang="en-US" altLang="zh-CN" sz="2000" b="0" i="0" u="none" strike="noStrike" kern="1200" cap="none" spc="-15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8155" y="2165191"/>
            <a:ext cx="6176063" cy="22339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不同波速下的最大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Mises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应力发展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Tx/>
              <a:buNone/>
              <a:tabLst>
                <a:tab pos="318770" algn="l"/>
                <a:tab pos="319405" algn="l"/>
              </a:tabLst>
              <a:defRPr/>
            </a:pPr>
            <a:endParaRPr kumimoji="0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动态加载是否会对材料强度有更大的要求，会大多少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?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如何区分数据中的物理因素和边界或数值影响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-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微软雅黑" panose="020B0503020204020204" charset="-122"/>
            </a:endParaRPr>
          </a:p>
          <a:p>
            <a:pPr marL="33655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Tx/>
              <a:buNone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综合最大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应力所在位置和边界扰动的传播速度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32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16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5198" y="1809451"/>
            <a:ext cx="1930044" cy="438010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17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6709" y="1688181"/>
            <a:ext cx="3761073" cy="29873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9562" y="1688181"/>
            <a:ext cx="3676759" cy="29873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79" y="1697565"/>
            <a:ext cx="3683023" cy="294926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32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18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599" y="1673870"/>
            <a:ext cx="4793497" cy="390476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28" y="1673870"/>
            <a:ext cx="4793497" cy="3904762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6121" y="2020378"/>
            <a:ext cx="5651814" cy="422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有效区域的选取，以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5600m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/s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时情况为例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Tx/>
              <a:buNone/>
              <a:tabLst>
                <a:tab pos="318770" algn="l"/>
                <a:tab pos="319405" algn="l"/>
              </a:tabLst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0.009ms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应力的最大值是由于加载后的响应而出现的。而加载已经于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0.00714ms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左右结束，响应的扰动最快以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5610m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向上游传播。扰动到达中点时刻约为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0.011ms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，故认为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0.011ms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前的数据为可信的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另一方面，下侧的位移边界条件的早已影响到了应力的发展，由于应力主要由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R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方向膨胀导致，认为此边界条件影响较小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0258" y="2079536"/>
            <a:ext cx="2800000" cy="44000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32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20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sp>
        <p:nvSpPr>
          <p:cNvPr id="6" name="文本框 5"/>
          <p:cNvSpPr txBox="1"/>
          <p:nvPr/>
        </p:nvSpPr>
        <p:spPr>
          <a:xfrm>
            <a:off x="1044045" y="2133600"/>
            <a:ext cx="5128155" cy="3544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3000m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/s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以及相近速度算例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Times New Roman" panose="02020603050405020304"/>
            </a:endParaRPr>
          </a:p>
          <a:p>
            <a:pPr marL="12065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Tx/>
              <a:buNone/>
              <a:tabLst>
                <a:tab pos="318770" algn="l"/>
                <a:tab pos="319405" algn="l"/>
              </a:tabLst>
              <a:defRPr/>
            </a:pP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整体来看，最大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应力基本都是由于加载过后的位移响应所带来的，且都在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500-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600Mpa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的范围内，而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的算例则达到了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1500Mpa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且一直在增加。故增加了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2800m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3230m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两组算例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如之前所述，虽然具有相似的波系结构，但是最大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应力发展完全不同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6172200" y="1781096"/>
            <a:ext cx="5128157" cy="4883142"/>
            <a:chOff x="6172200" y="1781096"/>
            <a:chExt cx="5128157" cy="488314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72201" y="1781096"/>
              <a:ext cx="5128156" cy="2394331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200" y="4175427"/>
              <a:ext cx="5128155" cy="248881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2000" cy="265430"/>
          </a:xfrm>
          <a:custGeom>
            <a:avLst/>
            <a:gdLst/>
            <a:ahLst/>
            <a:cxnLst/>
            <a:rect l="l" t="t" r="r" b="b"/>
            <a:pathLst>
              <a:path w="12192000" h="265430">
                <a:moveTo>
                  <a:pt x="0" y="265175"/>
                </a:moveTo>
                <a:lnTo>
                  <a:pt x="12192000" y="265175"/>
                </a:lnTo>
                <a:lnTo>
                  <a:pt x="12192000" y="0"/>
                </a:lnTo>
                <a:lnTo>
                  <a:pt x="0" y="0"/>
                </a:lnTo>
                <a:lnTo>
                  <a:pt x="0" y="265175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1453896"/>
            <a:ext cx="12192000" cy="5404485"/>
          </a:xfrm>
          <a:custGeom>
            <a:avLst/>
            <a:gdLst/>
            <a:ahLst/>
            <a:cxnLst/>
            <a:rect l="l" t="t" r="r" b="b"/>
            <a:pathLst>
              <a:path w="12192000" h="5404484">
                <a:moveTo>
                  <a:pt x="0" y="5404104"/>
                </a:moveTo>
                <a:lnTo>
                  <a:pt x="12192000" y="5404104"/>
                </a:lnTo>
                <a:lnTo>
                  <a:pt x="12192000" y="0"/>
                </a:lnTo>
                <a:lnTo>
                  <a:pt x="0" y="0"/>
                </a:lnTo>
                <a:lnTo>
                  <a:pt x="0" y="5404104"/>
                </a:lnTo>
                <a:close/>
              </a:path>
            </a:pathLst>
          </a:custGeom>
          <a:solidFill>
            <a:srgbClr val="5B2964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265175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20"/>
                </a:moveTo>
                <a:lnTo>
                  <a:pt x="12192000" y="1188720"/>
                </a:lnTo>
                <a:lnTo>
                  <a:pt x="12192000" y="0"/>
                </a:lnTo>
                <a:lnTo>
                  <a:pt x="0" y="0"/>
                </a:lnTo>
                <a:lnTo>
                  <a:pt x="0" y="1188720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06411" y="894588"/>
            <a:ext cx="5020055" cy="55930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2191" y="103644"/>
            <a:ext cx="3703320" cy="94615"/>
          </a:xfrm>
          <a:custGeom>
            <a:avLst/>
            <a:gdLst/>
            <a:ahLst/>
            <a:cxnLst/>
            <a:rect l="l" t="t" r="r" b="b"/>
            <a:pathLst>
              <a:path w="3703320" h="94614">
                <a:moveTo>
                  <a:pt x="0" y="94475"/>
                </a:moveTo>
                <a:lnTo>
                  <a:pt x="3703320" y="94475"/>
                </a:lnTo>
                <a:lnTo>
                  <a:pt x="3703320" y="0"/>
                </a:lnTo>
                <a:lnTo>
                  <a:pt x="0" y="0"/>
                </a:lnTo>
                <a:lnTo>
                  <a:pt x="0" y="94475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496300" y="103644"/>
            <a:ext cx="3696335" cy="99060"/>
          </a:xfrm>
          <a:custGeom>
            <a:avLst/>
            <a:gdLst/>
            <a:ahLst/>
            <a:cxnLst/>
            <a:rect l="l" t="t" r="r" b="b"/>
            <a:pathLst>
              <a:path w="3696334" h="99060">
                <a:moveTo>
                  <a:pt x="0" y="99047"/>
                </a:moveTo>
                <a:lnTo>
                  <a:pt x="3695712" y="99047"/>
                </a:lnTo>
                <a:lnTo>
                  <a:pt x="3695712" y="0"/>
                </a:lnTo>
                <a:lnTo>
                  <a:pt x="0" y="0"/>
                </a:lnTo>
                <a:lnTo>
                  <a:pt x="0" y="99047"/>
                </a:lnTo>
                <a:close/>
              </a:path>
            </a:pathLst>
          </a:custGeom>
          <a:solidFill>
            <a:srgbClr val="E7E6E6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953255" y="103631"/>
            <a:ext cx="4285615" cy="97790"/>
          </a:xfrm>
          <a:custGeom>
            <a:avLst/>
            <a:gdLst/>
            <a:ahLst/>
            <a:cxnLst/>
            <a:rect l="l" t="t" r="r" b="b"/>
            <a:pathLst>
              <a:path w="4285615" h="97789">
                <a:moveTo>
                  <a:pt x="0" y="0"/>
                </a:moveTo>
                <a:lnTo>
                  <a:pt x="4285488" y="0"/>
                </a:lnTo>
                <a:lnTo>
                  <a:pt x="4285488" y="97535"/>
                </a:lnTo>
                <a:lnTo>
                  <a:pt x="0" y="97535"/>
                </a:lnTo>
                <a:lnTo>
                  <a:pt x="0" y="0"/>
                </a:lnTo>
                <a:close/>
              </a:path>
            </a:pathLst>
          </a:custGeom>
          <a:solidFill>
            <a:srgbClr val="AA55B9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676655"/>
            <a:ext cx="662940" cy="373380"/>
          </a:xfrm>
          <a:custGeom>
            <a:avLst/>
            <a:gdLst/>
            <a:ahLst/>
            <a:cxnLst/>
            <a:rect l="l" t="t" r="r" b="b"/>
            <a:pathLst>
              <a:path w="662940" h="373380">
                <a:moveTo>
                  <a:pt x="0" y="373379"/>
                </a:moveTo>
                <a:lnTo>
                  <a:pt x="662940" y="373379"/>
                </a:lnTo>
                <a:lnTo>
                  <a:pt x="662940" y="0"/>
                </a:lnTo>
                <a:lnTo>
                  <a:pt x="0" y="0"/>
                </a:lnTo>
                <a:lnTo>
                  <a:pt x="0" y="373379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1547" y="688094"/>
            <a:ext cx="100330" cy="3212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4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825186" y="615953"/>
            <a:ext cx="35182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>
                <a:solidFill>
                  <a:srgbClr val="252525"/>
                </a:solidFill>
              </a:rPr>
              <a:t>计算结果和分析</a:t>
            </a:r>
            <a:endParaRPr spc="-5" dirty="0">
              <a:solidFill>
                <a:srgbClr val="252525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64690" y="6128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25186" y="2133600"/>
            <a:ext cx="3518213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内外边界中点的位移响应</a:t>
            </a: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波系结构代表短时的弹性波传播过程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Mises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应力发展为波系结构和模态响应的共同结果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EEECE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位移时间响应则是模态响应的代表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EEECE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8371" y="2133600"/>
            <a:ext cx="7194340" cy="298543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75843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94219" y="905255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0" y="681227"/>
            <a:ext cx="662940" cy="331501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32755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22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25186" y="619510"/>
            <a:ext cx="2984813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计算结果和分析</a:t>
            </a:r>
            <a:endParaRPr spc="-5" dirty="0"/>
          </a:p>
        </p:txBody>
      </p:sp>
      <p:grpSp>
        <p:nvGrpSpPr>
          <p:cNvPr id="10" name="组合 9"/>
          <p:cNvGrpSpPr/>
          <p:nvPr/>
        </p:nvGrpSpPr>
        <p:grpSpPr>
          <a:xfrm>
            <a:off x="5715000" y="1828800"/>
            <a:ext cx="4888178" cy="4786916"/>
            <a:chOff x="5715000" y="1828800"/>
            <a:chExt cx="4888178" cy="478691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5000" y="1828800"/>
              <a:ext cx="4888178" cy="245965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5000" y="4288457"/>
              <a:ext cx="4888178" cy="2327259"/>
            </a:xfrm>
            <a:prstGeom prst="rect">
              <a:avLst/>
            </a:prstGeom>
          </p:spPr>
        </p:pic>
      </p:grpSp>
      <p:sp>
        <p:nvSpPr>
          <p:cNvPr id="14" name="文本框 13"/>
          <p:cNvSpPr txBox="1"/>
          <p:nvPr/>
        </p:nvSpPr>
        <p:spPr>
          <a:xfrm>
            <a:off x="1371600" y="2286000"/>
            <a:ext cx="37338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18770" marR="0" lvl="0" indent="-306705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rgbClr val="C995D3"/>
              </a:buClr>
              <a:buSzPct val="92000"/>
              <a:buFont typeface="Wingdings" panose="05000000000000000000"/>
              <a:buChar char=""/>
              <a:tabLst>
                <a:tab pos="318770" algn="l"/>
                <a:tab pos="319405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Times New Roman" panose="02020603050405020304"/>
              </a:rPr>
              <a:t>两种响应模式</a:t>
            </a:r>
            <a:endParaRPr kumimoji="0" lang="zh-CN" altLang="en-US" sz="39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宋体" panose="02010600030101010101" pitchFamily="2" charset="-122"/>
              <a:cs typeface="Times New Roman" panose="02020603050405020304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位移响应曲线整体表现出两种响应模式，分别为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1000m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/s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时以及其他激波速度时的响应曲线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  <a:p>
            <a:pPr marL="641985" marR="0" lvl="1" indent="-30543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995D3"/>
              </a:buClr>
              <a:buSzPct val="90000"/>
              <a:buFont typeface="Wingdings" panose="05000000000000000000"/>
              <a:buChar char=""/>
              <a:tabLst>
                <a:tab pos="641985" algn="l"/>
                <a:tab pos="64262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频率分别约为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1.17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10^5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7.14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*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10^4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，这和用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ABAQUS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</a:rPr>
              <a:t>进行的模态分析得到的频率在相同范围内。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3" y="386078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整体方向</a:t>
            </a:r>
            <a:endParaRPr spc="-5" dirty="0"/>
          </a:p>
        </p:txBody>
      </p:sp>
      <p:sp>
        <p:nvSpPr>
          <p:cNvPr id="12" name="文本框 11"/>
          <p:cNvSpPr txBox="1"/>
          <p:nvPr/>
        </p:nvSpPr>
        <p:spPr>
          <a:xfrm>
            <a:off x="914400" y="1905000"/>
            <a:ext cx="1074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根据我们的调研结果，对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方法的改进主要有三个方向：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74220" y="2743200"/>
            <a:ext cx="10363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1.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方法的计算步长进行自调优化。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将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方法结合其他数值方法以期获得更好的性质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Richardson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外推法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，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波形松弛方法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3. 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对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方法自身的参数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β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和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γ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进行优化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	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（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与结构动特性协同的自适应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Newmark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方法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）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3" y="386078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部分内容</a:t>
            </a:r>
            <a:endParaRPr spc="-5" dirty="0"/>
          </a:p>
        </p:txBody>
      </p:sp>
      <p:sp>
        <p:nvSpPr>
          <p:cNvPr id="10" name="文本框 9"/>
          <p:cNvSpPr txBox="1"/>
          <p:nvPr/>
        </p:nvSpPr>
        <p:spPr>
          <a:xfrm>
            <a:off x="152400" y="1313188"/>
            <a:ext cx="2441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自适应步长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2222171"/>
            <a:ext cx="9144000" cy="2793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基于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局部误差估计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，让局部误差始终在允许误差限内，从而确定下一步的计算步长。该方法可以自动调节至适合的步长，当后局部误差大于容许误差上限时，减小步长，提高精度，当后局部误差小于容许误差下限时，则可以增大步长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,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节约计算空间和时间，满足经济要求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3" y="386078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部分内容</a:t>
            </a:r>
            <a:endParaRPr spc="-5" dirty="0"/>
          </a:p>
        </p:txBody>
      </p:sp>
      <p:sp>
        <p:nvSpPr>
          <p:cNvPr id="10" name="文本框 9"/>
          <p:cNvSpPr txBox="1"/>
          <p:nvPr/>
        </p:nvSpPr>
        <p:spPr>
          <a:xfrm>
            <a:off x="152400" y="1313188"/>
            <a:ext cx="3630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Richardson</a:t>
            </a:r>
            <a:r>
              <a: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外推法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5640" y="1954913"/>
            <a:ext cx="106526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       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该方法将某个量（例如：位移，速度，加速度等）几个近似值组合在一起得到一个更精确的近似值，这种方法在提高积分方法精度方面非常有效。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73527"/>
          <a:stretch>
            <a:fillRect/>
          </a:stretch>
        </p:blipFill>
        <p:spPr>
          <a:xfrm>
            <a:off x="1752600" y="4419600"/>
            <a:ext cx="7667380" cy="969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ele attr="{09AD6462-1134-4495-8789-A9F09D8BA957}"/>
                  </a:ext>
                </a:extLst>
              </p:cNvPr>
              <p:cNvSpPr txBox="1"/>
              <p:nvPr/>
            </p:nvSpPr>
            <p:spPr>
              <a:xfrm>
                <a:off x="1044045" y="3181592"/>
                <a:ext cx="10008934" cy="864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如：利用步长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l-GR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Δ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𝑡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/2,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𝑇</m:t>
                    </m:r>
                    <m:r>
                      <a:rPr kumimoji="0" lang="en-US" altLang="zh-CN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/4</m:t>
                    </m:r>
                    <m:r>
                      <a:rPr kumimoji="0" lang="zh-CN" altLang="en-US" sz="2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分别求得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</m:sub>
                    </m:sSub>
                    <m:r>
                      <a:rPr kumimoji="0" lang="zh-CN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5B2964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，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/2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，</a:t>
                </a:r>
                <a:r>
                  <a:rPr kumimoji="0" lang="en-US" altLang="zh-CN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</m:t>
                        </m:r>
                      </m:e>
                      <m:sub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+1,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𝑇</m:t>
                        </m:r>
                        <m:r>
                          <a:rPr kumimoji="0" lang="en-US" altLang="zh-CN" sz="24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5B2964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/4</m:t>
                        </m:r>
                      </m:sub>
                    </m:sSub>
                  </m:oMath>
                </a14:m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B2964"/>
                    </a:solidFill>
                    <a:effectLst/>
                    <a:uLnTx/>
                    <a:uFillTx/>
                    <a:latin typeface="微软雅黑"/>
                    <a:ea typeface="宋体" panose="02010600030101010101" pitchFamily="2" charset="-122"/>
                    <a:cs typeface="+mn-cs"/>
                  </a:rPr>
                  <a:t>，然后组合得到一个更精确的值</a:t>
                </a: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045" y="3181592"/>
                <a:ext cx="10008934" cy="864147"/>
              </a:xfrm>
              <a:prstGeom prst="rect">
                <a:avLst/>
              </a:prstGeom>
              <a:blipFill rotWithShape="1">
                <a:blip r:embed="rId4"/>
                <a:stretch>
                  <a:fillRect l="-914" t="-7746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350" y="25150"/>
            <a:ext cx="12192000" cy="1188720"/>
          </a:xfrm>
          <a:custGeom>
            <a:avLst/>
            <a:gdLst/>
            <a:ahLst/>
            <a:cxnLst/>
            <a:rect l="l" t="t" r="r" b="b"/>
            <a:pathLst>
              <a:path w="12192000" h="1188720">
                <a:moveTo>
                  <a:pt x="0" y="1188719"/>
                </a:moveTo>
                <a:lnTo>
                  <a:pt x="12192000" y="1188719"/>
                </a:lnTo>
                <a:lnTo>
                  <a:pt x="12192000" y="0"/>
                </a:lnTo>
                <a:lnTo>
                  <a:pt x="0" y="0"/>
                </a:lnTo>
                <a:lnTo>
                  <a:pt x="0" y="1188719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165596" y="588263"/>
            <a:ext cx="5020054" cy="5593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0811" y="6030467"/>
            <a:ext cx="563879" cy="5654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810" y="432820"/>
            <a:ext cx="662940" cy="373380"/>
          </a:xfrm>
          <a:prstGeom prst="rect">
            <a:avLst/>
          </a:prstGeom>
          <a:solidFill>
            <a:srgbClr val="C995D3"/>
          </a:solidFill>
        </p:spPr>
        <p:txBody>
          <a:bodyPr vert="horz" wrap="square" lIns="0" tIns="23495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85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I</a:t>
            </a:r>
            <a:endParaRPr kumimoji="0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045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3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884683" y="386078"/>
            <a:ext cx="1800860" cy="443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zh-CN" altLang="en-US" spc="-5" dirty="0"/>
              <a:t>部分内容</a:t>
            </a:r>
            <a:endParaRPr spc="-5" dirty="0"/>
          </a:p>
        </p:txBody>
      </p:sp>
      <p:sp>
        <p:nvSpPr>
          <p:cNvPr id="10" name="文本框 9"/>
          <p:cNvSpPr txBox="1"/>
          <p:nvPr/>
        </p:nvSpPr>
        <p:spPr>
          <a:xfrm>
            <a:off x="152400" y="1313188"/>
            <a:ext cx="67505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5B2964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+mn-cs"/>
              </a:rPr>
              <a:t>快速时间步进方法（比商业软件更快）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5B2964"/>
              </a:solidFill>
              <a:effectLst/>
              <a:uLnTx/>
              <a:uFillTx/>
              <a:latin typeface="微软雅黑" panose="020B0503020204020204" charset="-122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66342" y="2592310"/>
            <a:ext cx="990600" cy="12954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体素化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箭头: 右 13"/>
          <p:cNvSpPr/>
          <p:nvPr/>
        </p:nvSpPr>
        <p:spPr>
          <a:xfrm>
            <a:off x="2456942" y="3049510"/>
            <a:ext cx="914400" cy="38100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371342" y="1982710"/>
            <a:ext cx="1746250" cy="2514600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无装配有限元分析：利用单元刚度阵进行计算，不进行总刚度阵组装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箭头: 右 15"/>
          <p:cNvSpPr/>
          <p:nvPr/>
        </p:nvSpPr>
        <p:spPr>
          <a:xfrm>
            <a:off x="5117592" y="2997694"/>
            <a:ext cx="978408" cy="4846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096000" y="1904982"/>
            <a:ext cx="1613915" cy="26578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压缩共轭梯度加速技术：对有限元点进行分组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箭头: 右 17"/>
          <p:cNvSpPr/>
          <p:nvPr/>
        </p:nvSpPr>
        <p:spPr>
          <a:xfrm>
            <a:off x="7709915" y="2991598"/>
            <a:ext cx="978408" cy="484632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88323" y="2011913"/>
            <a:ext cx="1830069" cy="2453647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自适应局部求精：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应力集中区域附近对网格进行细化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5858" y="4649568"/>
            <a:ext cx="6338318" cy="212168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918652"/>
            <a:ext cx="12192000" cy="3020695"/>
          </a:xfrm>
          <a:custGeom>
            <a:avLst/>
            <a:gdLst/>
            <a:ahLst/>
            <a:cxnLst/>
            <a:rect l="l" t="t" r="r" b="b"/>
            <a:pathLst>
              <a:path w="12192000" h="3020695">
                <a:moveTo>
                  <a:pt x="0" y="3020555"/>
                </a:moveTo>
                <a:lnTo>
                  <a:pt x="12192000" y="3020555"/>
                </a:lnTo>
                <a:lnTo>
                  <a:pt x="12192000" y="0"/>
                </a:lnTo>
                <a:lnTo>
                  <a:pt x="0" y="0"/>
                </a:lnTo>
                <a:lnTo>
                  <a:pt x="0" y="3020555"/>
                </a:lnTo>
                <a:close/>
              </a:path>
            </a:pathLst>
          </a:custGeom>
          <a:solidFill>
            <a:srgbClr val="74348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943843" y="6033528"/>
            <a:ext cx="565391" cy="56539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34286" y="6189552"/>
            <a:ext cx="13017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743481"/>
                </a:solidFill>
                <a:effectLst/>
                <a:uLnTx/>
                <a:uFillTx/>
                <a:latin typeface="微软雅黑" panose="020B0503020204020204" charset="-122"/>
                <a:ea typeface="+mn-ea"/>
                <a:cs typeface="微软雅黑" panose="020B0503020204020204" charset="-122"/>
              </a:rPr>
              <a:t>2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9163" y="379476"/>
            <a:ext cx="2904743" cy="9829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13560" y="2764535"/>
            <a:ext cx="1260475" cy="1259205"/>
          </a:xfrm>
          <a:custGeom>
            <a:avLst/>
            <a:gdLst/>
            <a:ahLst/>
            <a:cxnLst/>
            <a:rect l="l" t="t" r="r" b="b"/>
            <a:pathLst>
              <a:path w="1260475" h="1259204">
                <a:moveTo>
                  <a:pt x="630174" y="0"/>
                </a:moveTo>
                <a:lnTo>
                  <a:pt x="583143" y="1726"/>
                </a:lnTo>
                <a:lnTo>
                  <a:pt x="537052" y="6824"/>
                </a:lnTo>
                <a:lnTo>
                  <a:pt x="492021" y="15172"/>
                </a:lnTo>
                <a:lnTo>
                  <a:pt x="448173" y="26648"/>
                </a:lnTo>
                <a:lnTo>
                  <a:pt x="405628" y="41131"/>
                </a:lnTo>
                <a:lnTo>
                  <a:pt x="364510" y="58499"/>
                </a:lnTo>
                <a:lnTo>
                  <a:pt x="324940" y="78630"/>
                </a:lnTo>
                <a:lnTo>
                  <a:pt x="287039" y="101402"/>
                </a:lnTo>
                <a:lnTo>
                  <a:pt x="250930" y="126695"/>
                </a:lnTo>
                <a:lnTo>
                  <a:pt x="216735" y="154385"/>
                </a:lnTo>
                <a:lnTo>
                  <a:pt x="184575" y="184351"/>
                </a:lnTo>
                <a:lnTo>
                  <a:pt x="154572" y="216472"/>
                </a:lnTo>
                <a:lnTo>
                  <a:pt x="126848" y="250626"/>
                </a:lnTo>
                <a:lnTo>
                  <a:pt x="101526" y="286691"/>
                </a:lnTo>
                <a:lnTo>
                  <a:pt x="78726" y="324546"/>
                </a:lnTo>
                <a:lnTo>
                  <a:pt x="58570" y="364069"/>
                </a:lnTo>
                <a:lnTo>
                  <a:pt x="41181" y="405137"/>
                </a:lnTo>
                <a:lnTo>
                  <a:pt x="26681" y="447630"/>
                </a:lnTo>
                <a:lnTo>
                  <a:pt x="15191" y="491426"/>
                </a:lnTo>
                <a:lnTo>
                  <a:pt x="6832" y="536402"/>
                </a:lnTo>
                <a:lnTo>
                  <a:pt x="1728" y="582438"/>
                </a:lnTo>
                <a:lnTo>
                  <a:pt x="0" y="629412"/>
                </a:lnTo>
                <a:lnTo>
                  <a:pt x="1728" y="676385"/>
                </a:lnTo>
                <a:lnTo>
                  <a:pt x="6832" y="722421"/>
                </a:lnTo>
                <a:lnTo>
                  <a:pt x="15191" y="767397"/>
                </a:lnTo>
                <a:lnTo>
                  <a:pt x="26681" y="811193"/>
                </a:lnTo>
                <a:lnTo>
                  <a:pt x="41181" y="853686"/>
                </a:lnTo>
                <a:lnTo>
                  <a:pt x="58570" y="894754"/>
                </a:lnTo>
                <a:lnTo>
                  <a:pt x="78726" y="934277"/>
                </a:lnTo>
                <a:lnTo>
                  <a:pt x="101526" y="972132"/>
                </a:lnTo>
                <a:lnTo>
                  <a:pt x="126848" y="1008197"/>
                </a:lnTo>
                <a:lnTo>
                  <a:pt x="154572" y="1042351"/>
                </a:lnTo>
                <a:lnTo>
                  <a:pt x="184575" y="1074472"/>
                </a:lnTo>
                <a:lnTo>
                  <a:pt x="216735" y="1104438"/>
                </a:lnTo>
                <a:lnTo>
                  <a:pt x="250930" y="1132128"/>
                </a:lnTo>
                <a:lnTo>
                  <a:pt x="287039" y="1157421"/>
                </a:lnTo>
                <a:lnTo>
                  <a:pt x="324940" y="1180193"/>
                </a:lnTo>
                <a:lnTo>
                  <a:pt x="364510" y="1200324"/>
                </a:lnTo>
                <a:lnTo>
                  <a:pt x="405628" y="1217692"/>
                </a:lnTo>
                <a:lnTo>
                  <a:pt x="448173" y="1232175"/>
                </a:lnTo>
                <a:lnTo>
                  <a:pt x="492021" y="1243651"/>
                </a:lnTo>
                <a:lnTo>
                  <a:pt x="537052" y="1251999"/>
                </a:lnTo>
                <a:lnTo>
                  <a:pt x="583143" y="1257097"/>
                </a:lnTo>
                <a:lnTo>
                  <a:pt x="630174" y="1258824"/>
                </a:lnTo>
                <a:lnTo>
                  <a:pt x="677204" y="1257097"/>
                </a:lnTo>
                <a:lnTo>
                  <a:pt x="723295" y="1251999"/>
                </a:lnTo>
                <a:lnTo>
                  <a:pt x="768326" y="1243651"/>
                </a:lnTo>
                <a:lnTo>
                  <a:pt x="812174" y="1232175"/>
                </a:lnTo>
                <a:lnTo>
                  <a:pt x="854719" y="1217692"/>
                </a:lnTo>
                <a:lnTo>
                  <a:pt x="895837" y="1200324"/>
                </a:lnTo>
                <a:lnTo>
                  <a:pt x="935407" y="1180193"/>
                </a:lnTo>
                <a:lnTo>
                  <a:pt x="973308" y="1157421"/>
                </a:lnTo>
                <a:lnTo>
                  <a:pt x="1009417" y="1132128"/>
                </a:lnTo>
                <a:lnTo>
                  <a:pt x="1043612" y="1104438"/>
                </a:lnTo>
                <a:lnTo>
                  <a:pt x="1075772" y="1074472"/>
                </a:lnTo>
                <a:lnTo>
                  <a:pt x="1105775" y="1042351"/>
                </a:lnTo>
                <a:lnTo>
                  <a:pt x="1133499" y="1008197"/>
                </a:lnTo>
                <a:lnTo>
                  <a:pt x="1158821" y="972132"/>
                </a:lnTo>
                <a:lnTo>
                  <a:pt x="1181621" y="934277"/>
                </a:lnTo>
                <a:lnTo>
                  <a:pt x="1201777" y="894754"/>
                </a:lnTo>
                <a:lnTo>
                  <a:pt x="1219166" y="853686"/>
                </a:lnTo>
                <a:lnTo>
                  <a:pt x="1233666" y="811193"/>
                </a:lnTo>
                <a:lnTo>
                  <a:pt x="1245156" y="767397"/>
                </a:lnTo>
                <a:lnTo>
                  <a:pt x="1253515" y="722421"/>
                </a:lnTo>
                <a:lnTo>
                  <a:pt x="1258619" y="676385"/>
                </a:lnTo>
                <a:lnTo>
                  <a:pt x="1260348" y="629412"/>
                </a:lnTo>
                <a:lnTo>
                  <a:pt x="1258619" y="582438"/>
                </a:lnTo>
                <a:lnTo>
                  <a:pt x="1253515" y="536402"/>
                </a:lnTo>
                <a:lnTo>
                  <a:pt x="1245156" y="491426"/>
                </a:lnTo>
                <a:lnTo>
                  <a:pt x="1233666" y="447630"/>
                </a:lnTo>
                <a:lnTo>
                  <a:pt x="1219166" y="405137"/>
                </a:lnTo>
                <a:lnTo>
                  <a:pt x="1201777" y="364069"/>
                </a:lnTo>
                <a:lnTo>
                  <a:pt x="1181621" y="324546"/>
                </a:lnTo>
                <a:lnTo>
                  <a:pt x="1158821" y="286691"/>
                </a:lnTo>
                <a:lnTo>
                  <a:pt x="1133499" y="250626"/>
                </a:lnTo>
                <a:lnTo>
                  <a:pt x="1105775" y="216472"/>
                </a:lnTo>
                <a:lnTo>
                  <a:pt x="1075772" y="184351"/>
                </a:lnTo>
                <a:lnTo>
                  <a:pt x="1043612" y="154385"/>
                </a:lnTo>
                <a:lnTo>
                  <a:pt x="1009417" y="126695"/>
                </a:lnTo>
                <a:lnTo>
                  <a:pt x="973308" y="101402"/>
                </a:lnTo>
                <a:lnTo>
                  <a:pt x="935407" y="78630"/>
                </a:lnTo>
                <a:lnTo>
                  <a:pt x="895837" y="58499"/>
                </a:lnTo>
                <a:lnTo>
                  <a:pt x="854719" y="41131"/>
                </a:lnTo>
                <a:lnTo>
                  <a:pt x="812174" y="26648"/>
                </a:lnTo>
                <a:lnTo>
                  <a:pt x="768326" y="15172"/>
                </a:lnTo>
                <a:lnTo>
                  <a:pt x="723295" y="6824"/>
                </a:lnTo>
                <a:lnTo>
                  <a:pt x="677204" y="1726"/>
                </a:lnTo>
                <a:lnTo>
                  <a:pt x="630174" y="0"/>
                </a:lnTo>
                <a:close/>
              </a:path>
            </a:pathLst>
          </a:custGeom>
          <a:solidFill>
            <a:srgbClr val="C995D3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59622" y="2649917"/>
            <a:ext cx="38417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宋体" panose="02010600030101010101" pitchFamily="2" charset="-122"/>
                <a:cs typeface="微软雅黑" panose="020B0503020204020204" charset="-122"/>
              </a:rPr>
              <a:t>3</a:t>
            </a:r>
            <a:endParaRPr kumimoji="0" sz="9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+mn-ea"/>
              <a:cs typeface="微软雅黑" panose="020B0503020204020204" charset="-122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573375" y="3125215"/>
            <a:ext cx="85381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3600" dirty="0"/>
              <a:t>时间积分器理论与实现</a:t>
            </a:r>
            <a:endParaRPr lang="zh-CN" altLang="en-US" sz="3600" dirty="0"/>
          </a:p>
        </p:txBody>
      </p:sp>
      <p:sp>
        <p:nvSpPr>
          <p:cNvPr id="9" name="object 9"/>
          <p:cNvSpPr txBox="1"/>
          <p:nvPr/>
        </p:nvSpPr>
        <p:spPr>
          <a:xfrm>
            <a:off x="12028995" y="6053010"/>
            <a:ext cx="8255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sz="900" b="0" i="0" u="none" strike="noStrike" kern="1200" cap="none" spc="0" normalizeH="0" baseline="0" noProof="0" dirty="0">
                <a:ln>
                  <a:noFill/>
                </a:ln>
                <a:solidFill>
                  <a:srgbClr val="C995D3"/>
                </a:solidFill>
                <a:effectLst/>
                <a:uLnTx/>
                <a:uFillTx/>
                <a:latin typeface="Times New Roman" panose="02020603050405020304"/>
                <a:ea typeface="+mn-ea"/>
                <a:cs typeface="Times New Roman" panose="02020603050405020304"/>
              </a:rPr>
              <a:t>2</a:t>
            </a:r>
            <a:endParaRPr kumimoji="0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4366</Words>
  <Application>WPS 演示</Application>
  <PresentationFormat>宽屏</PresentationFormat>
  <Paragraphs>622</Paragraphs>
  <Slides>48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宋体</vt:lpstr>
      <vt:lpstr>Wingdings</vt:lpstr>
      <vt:lpstr>微软雅黑</vt:lpstr>
      <vt:lpstr>Times New Roman</vt:lpstr>
      <vt:lpstr>Wingdings</vt:lpstr>
      <vt:lpstr>Calibri</vt:lpstr>
      <vt:lpstr>Arial Unicode MS</vt:lpstr>
      <vt:lpstr>等线</vt:lpstr>
      <vt:lpstr>Times New Roman</vt:lpstr>
      <vt:lpstr>仿宋</vt:lpstr>
      <vt:lpstr>Calibri</vt:lpstr>
      <vt:lpstr>Office Theme</vt:lpstr>
      <vt:lpstr>1_Office Theme</vt:lpstr>
      <vt:lpstr>      计算动力学大作业汇报</vt:lpstr>
      <vt:lpstr>整体情况介绍</vt:lpstr>
      <vt:lpstr>实现内容和整体分工</vt:lpstr>
      <vt:lpstr>文献调研情况</vt:lpstr>
      <vt:lpstr>整体方向</vt:lpstr>
      <vt:lpstr>部分内容</vt:lpstr>
      <vt:lpstr>部分内容</vt:lpstr>
      <vt:lpstr>部分内容</vt:lpstr>
      <vt:lpstr>时间积分器理论与实现</vt:lpstr>
      <vt:lpstr>参数优化方法</vt:lpstr>
      <vt:lpstr>参数优化方法</vt:lpstr>
      <vt:lpstr>参数优化方法</vt:lpstr>
      <vt:lpstr>参数优化方法</vt:lpstr>
      <vt:lpstr>方法背景</vt:lpstr>
      <vt:lpstr>基本原理</vt:lpstr>
      <vt:lpstr>基本原理</vt:lpstr>
      <vt:lpstr>稳定性与收敛性</vt:lpstr>
      <vt:lpstr>优势和缺陷</vt:lpstr>
      <vt:lpstr>程序实现</vt:lpstr>
      <vt:lpstr>时间积分器验证</vt:lpstr>
      <vt:lpstr>轴对称单元情况介绍</vt:lpstr>
      <vt:lpstr>程序验证</vt:lpstr>
      <vt:lpstr>程序验证(第一种工况)</vt:lpstr>
      <vt:lpstr>计算结果和分析</vt:lpstr>
      <vt:lpstr>集中质量阵</vt:lpstr>
      <vt:lpstr>模态分析</vt:lpstr>
      <vt:lpstr>激波管管壁响应</vt:lpstr>
      <vt:lpstr>问题背景</vt:lpstr>
      <vt:lpstr>问题简化与模型建立</vt:lpstr>
      <vt:lpstr>问题简化与模型建立</vt:lpstr>
      <vt:lpstr>问题简化与模型建立</vt:lpstr>
      <vt:lpstr>计算参数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  <vt:lpstr>计算结果和分析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有限元STAP++第1组中期汇报</dc:title>
  <dc:creator>梅友仁</dc:creator>
  <cp:lastModifiedBy>lenovo</cp:lastModifiedBy>
  <cp:revision>13</cp:revision>
  <dcterms:created xsi:type="dcterms:W3CDTF">2020-05-22T17:48:00Z</dcterms:created>
  <dcterms:modified xsi:type="dcterms:W3CDTF">2020-05-24T13:50:15Z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2020-04-23T00:00:00Z</vt:filetime>
  </property>
  <property fmtid="{D5CDD505-2E9C-101B-9397-08002B2CF9AE}" pid="3" name="Creator">
    <vt:lpwstr>Acrobat PDFMaker 19 PowerPoint 版</vt:lpwstr>
  </property>
  <property fmtid="{D5CDD505-2E9C-101B-9397-08002B2CF9AE}" pid="4" name="LastSaved">
    <vt:filetime>2020-04-23T00:00:00Z</vt:filetime>
  </property>
  <property fmtid="{D5CDD505-2E9C-101B-9397-08002B2CF9AE}" pid="5" name="KSOProductBuildVer">
    <vt:lpwstr>2052-11.1.0.9662</vt:lpwstr>
  </property>
</Properties>
</file>